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4.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25" r:id="rId2"/>
    <p:sldMasterId id="2147483738" r:id="rId3"/>
    <p:sldMasterId id="2147483808" r:id="rId4"/>
    <p:sldMasterId id="2147483884" r:id="rId5"/>
  </p:sldMasterIdLst>
  <p:notesMasterIdLst>
    <p:notesMasterId r:id="rId56"/>
  </p:notesMasterIdLst>
  <p:sldIdLst>
    <p:sldId id="411" r:id="rId6"/>
    <p:sldId id="413" r:id="rId7"/>
    <p:sldId id="257" r:id="rId8"/>
    <p:sldId id="258" r:id="rId9"/>
    <p:sldId id="591" r:id="rId10"/>
    <p:sldId id="594" r:id="rId11"/>
    <p:sldId id="272" r:id="rId12"/>
    <p:sldId id="595" r:id="rId13"/>
    <p:sldId id="259" r:id="rId14"/>
    <p:sldId id="597" r:id="rId15"/>
    <p:sldId id="598" r:id="rId16"/>
    <p:sldId id="550" r:id="rId17"/>
    <p:sldId id="607" r:id="rId18"/>
    <p:sldId id="596" r:id="rId19"/>
    <p:sldId id="375" r:id="rId20"/>
    <p:sldId id="558" r:id="rId21"/>
    <p:sldId id="608" r:id="rId22"/>
    <p:sldId id="609" r:id="rId23"/>
    <p:sldId id="610" r:id="rId24"/>
    <p:sldId id="611" r:id="rId25"/>
    <p:sldId id="612" r:id="rId26"/>
    <p:sldId id="613" r:id="rId27"/>
    <p:sldId id="614" r:id="rId28"/>
    <p:sldId id="615" r:id="rId29"/>
    <p:sldId id="676" r:id="rId30"/>
    <p:sldId id="616" r:id="rId31"/>
    <p:sldId id="677" r:id="rId32"/>
    <p:sldId id="678" r:id="rId33"/>
    <p:sldId id="679" r:id="rId34"/>
    <p:sldId id="680" r:id="rId35"/>
    <p:sldId id="681" r:id="rId36"/>
    <p:sldId id="682" r:id="rId37"/>
    <p:sldId id="683" r:id="rId38"/>
    <p:sldId id="684" r:id="rId39"/>
    <p:sldId id="685" r:id="rId40"/>
    <p:sldId id="686" r:id="rId41"/>
    <p:sldId id="687" r:id="rId42"/>
    <p:sldId id="688" r:id="rId43"/>
    <p:sldId id="689" r:id="rId44"/>
    <p:sldId id="659" r:id="rId45"/>
    <p:sldId id="660" r:id="rId46"/>
    <p:sldId id="663" r:id="rId47"/>
    <p:sldId id="661" r:id="rId48"/>
    <p:sldId id="662" r:id="rId49"/>
    <p:sldId id="690" r:id="rId50"/>
    <p:sldId id="691" r:id="rId51"/>
    <p:sldId id="574" r:id="rId52"/>
    <p:sldId id="409" r:id="rId53"/>
    <p:sldId id="412" r:id="rId54"/>
    <p:sldId id="414" r:id="rId55"/>
  </p:sldIdLst>
  <p:sldSz cx="12192000" cy="6858000"/>
  <p:notesSz cx="6858000" cy="9144000"/>
  <p:embeddedFontLst>
    <p:embeddedFont>
      <p:font typeface="Bebas Neue" panose="020B0606020202050201" pitchFamily="34" charset="0"/>
      <p:regular r:id="rId57"/>
    </p:embeddedFon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Open Sans" panose="020B0606030504020204" pitchFamily="34" charset="0"/>
      <p:regular r:id="rId64"/>
      <p:bold r:id="rId65"/>
      <p:italic r:id="rId66"/>
      <p:boldItalic r:id="rId67"/>
    </p:embeddedFont>
    <p:embeddedFont>
      <p:font typeface="Segoe UI" panose="020B0502040204020203" pitchFamily="34" charset="0"/>
      <p:regular r:id="rId68"/>
      <p:bold r:id="rId69"/>
      <p:italic r:id="rId70"/>
      <p:boldItalic r:id="rId71"/>
    </p:embeddedFont>
    <p:embeddedFont>
      <p:font typeface="Segoe UI Light" panose="020B0502040204020203" pitchFamily="34" charset="0"/>
      <p:regular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2" roundtripDataSignature="AMtx7mjaMMbKh3m/FM305x9jSePkC8o/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7" autoAdjust="0"/>
    <p:restoredTop sz="94660"/>
  </p:normalViewPr>
  <p:slideViewPr>
    <p:cSldViewPr snapToGrid="0">
      <p:cViewPr varScale="1">
        <p:scale>
          <a:sx n="82" d="100"/>
          <a:sy n="82" d="100"/>
        </p:scale>
        <p:origin x="144"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7.fntdata"/><Relationship Id="rId68" Type="http://schemas.openxmlformats.org/officeDocument/2006/relationships/font" Target="fonts/font12.fntdata"/><Relationship Id="rId154"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Master" Target="slideMasters/slideMaster5.xml"/><Relationship Id="rId61" Type="http://schemas.openxmlformats.org/officeDocument/2006/relationships/font" Target="fonts/font5.fntdata"/><Relationship Id="rId152"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6.fntdata"/><Relationship Id="rId15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openxmlformats.org/officeDocument/2006/relationships/font" Target="fonts/font14.fntdata"/><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15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74317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85151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163275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969876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2919765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2955502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4035452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3352314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678695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3859626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727582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906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4002872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1064258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1068921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1413178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Definition Dockers</a:t>
            </a:r>
          </a:p>
          <a:p>
            <a:r>
              <a:rPr lang="de-DE" dirty="0" err="1"/>
              <a:t>Wikipeda</a:t>
            </a:r>
            <a:r>
              <a:rPr lang="de-DE" dirty="0"/>
              <a:t> </a:t>
            </a:r>
            <a:r>
              <a:rPr lang="de-DE" dirty="0" err="1"/>
              <a:t>Defintion</a:t>
            </a:r>
            <a:endParaRPr lang="de-DE" dirty="0"/>
          </a:p>
        </p:txBody>
      </p:sp>
    </p:spTree>
    <p:extLst>
      <p:ext uri="{BB962C8B-B14F-4D97-AF65-F5344CB8AC3E}">
        <p14:creationId xmlns:p14="http://schemas.microsoft.com/office/powerpoint/2010/main" val="751758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129601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2726001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3875249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4633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176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8993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35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4069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Bestehen Fragen oder Anmerkungen zum letzten Tag</a:t>
            </a:r>
            <a:endParaRPr lang="en-GB" dirty="0"/>
          </a:p>
        </p:txBody>
      </p:sp>
    </p:spTree>
    <p:extLst>
      <p:ext uri="{BB962C8B-B14F-4D97-AF65-F5344CB8AC3E}">
        <p14:creationId xmlns:p14="http://schemas.microsoft.com/office/powerpoint/2010/main" val="3462398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96763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787458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967776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55343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063274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382941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686027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4246127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442582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674694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6991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8713886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497883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9609855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1526738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738290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6958991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792761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400103262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574207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84979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006126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2574687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5716953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943395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927648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260236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337554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726657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4193661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16109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992633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7921738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7830795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1588977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139229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extLst>
      <p:ext uri="{BB962C8B-B14F-4D97-AF65-F5344CB8AC3E}">
        <p14:creationId xmlns:p14="http://schemas.microsoft.com/office/powerpoint/2010/main" val="39938741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6_Пользовательский макет">
  <p:cSld name="6_Пользовательский макет">
    <p:spTree>
      <p:nvGrpSpPr>
        <p:cNvPr id="1" name="Shape 10"/>
        <p:cNvGrpSpPr/>
        <p:nvPr/>
      </p:nvGrpSpPr>
      <p:grpSpPr>
        <a:xfrm>
          <a:off x="0" y="0"/>
          <a:ext cx="0" cy="0"/>
          <a:chOff x="0" y="0"/>
          <a:chExt cx="0" cy="0"/>
        </a:xfrm>
      </p:grpSpPr>
      <p:sp>
        <p:nvSpPr>
          <p:cNvPr id="11" name="Google Shape;11;p13"/>
          <p:cNvSpPr>
            <a:spLocks noGrp="1"/>
          </p:cNvSpPr>
          <p:nvPr>
            <p:ph type="pic" idx="2"/>
          </p:nvPr>
        </p:nvSpPr>
        <p:spPr>
          <a:xfrm>
            <a:off x="0" y="0"/>
            <a:ext cx="6096000" cy="6858000"/>
          </a:xfrm>
          <a:prstGeom prst="rect">
            <a:avLst/>
          </a:prstGeom>
          <a:solidFill>
            <a:srgbClr val="0C0C0C"/>
          </a:solidFill>
          <a:ln>
            <a:noFill/>
          </a:ln>
        </p:spPr>
      </p:sp>
    </p:spTree>
    <p:extLst>
      <p:ext uri="{BB962C8B-B14F-4D97-AF65-F5344CB8AC3E}">
        <p14:creationId xmlns:p14="http://schemas.microsoft.com/office/powerpoint/2010/main" val="172602080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extLst>
      <p:ext uri="{BB962C8B-B14F-4D97-AF65-F5344CB8AC3E}">
        <p14:creationId xmlns:p14="http://schemas.microsoft.com/office/powerpoint/2010/main" val="292698711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39750617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extLst>
      <p:ext uri="{BB962C8B-B14F-4D97-AF65-F5344CB8AC3E}">
        <p14:creationId xmlns:p14="http://schemas.microsoft.com/office/powerpoint/2010/main" val="2004314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86314739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extLst>
      <p:ext uri="{BB962C8B-B14F-4D97-AF65-F5344CB8AC3E}">
        <p14:creationId xmlns:p14="http://schemas.microsoft.com/office/powerpoint/2010/main" val="54341786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extLst>
      <p:ext uri="{BB962C8B-B14F-4D97-AF65-F5344CB8AC3E}">
        <p14:creationId xmlns:p14="http://schemas.microsoft.com/office/powerpoint/2010/main" val="96968931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extLst>
      <p:ext uri="{BB962C8B-B14F-4D97-AF65-F5344CB8AC3E}">
        <p14:creationId xmlns:p14="http://schemas.microsoft.com/office/powerpoint/2010/main" val="76908746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extLst>
      <p:ext uri="{BB962C8B-B14F-4D97-AF65-F5344CB8AC3E}">
        <p14:creationId xmlns:p14="http://schemas.microsoft.com/office/powerpoint/2010/main" val="18419385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61157930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extLst>
      <p:ext uri="{BB962C8B-B14F-4D97-AF65-F5344CB8AC3E}">
        <p14:creationId xmlns:p14="http://schemas.microsoft.com/office/powerpoint/2010/main" val="251526807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extLst>
      <p:ext uri="{BB962C8B-B14F-4D97-AF65-F5344CB8AC3E}">
        <p14:creationId xmlns:p14="http://schemas.microsoft.com/office/powerpoint/2010/main" val="32612306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extLst>
      <p:ext uri="{BB962C8B-B14F-4D97-AF65-F5344CB8AC3E}">
        <p14:creationId xmlns:p14="http://schemas.microsoft.com/office/powerpoint/2010/main" val="58637815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extLst>
      <p:ext uri="{BB962C8B-B14F-4D97-AF65-F5344CB8AC3E}">
        <p14:creationId xmlns:p14="http://schemas.microsoft.com/office/powerpoint/2010/main" val="4040525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extLst>
      <p:ext uri="{BB962C8B-B14F-4D97-AF65-F5344CB8AC3E}">
        <p14:creationId xmlns:p14="http://schemas.microsoft.com/office/powerpoint/2010/main" val="37723528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extLst>
      <p:ext uri="{BB962C8B-B14F-4D97-AF65-F5344CB8AC3E}">
        <p14:creationId xmlns:p14="http://schemas.microsoft.com/office/powerpoint/2010/main" val="10452681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53618900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extLst>
      <p:ext uri="{BB962C8B-B14F-4D97-AF65-F5344CB8AC3E}">
        <p14:creationId xmlns:p14="http://schemas.microsoft.com/office/powerpoint/2010/main" val="34016931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extLst>
      <p:ext uri="{BB962C8B-B14F-4D97-AF65-F5344CB8AC3E}">
        <p14:creationId xmlns:p14="http://schemas.microsoft.com/office/powerpoint/2010/main" val="27445454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239213664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extLst>
      <p:ext uri="{BB962C8B-B14F-4D97-AF65-F5344CB8AC3E}">
        <p14:creationId xmlns:p14="http://schemas.microsoft.com/office/powerpoint/2010/main" val="375550586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extLst>
      <p:ext uri="{BB962C8B-B14F-4D97-AF65-F5344CB8AC3E}">
        <p14:creationId xmlns:p14="http://schemas.microsoft.com/office/powerpoint/2010/main" val="342984255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53290947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extLst>
      <p:ext uri="{BB962C8B-B14F-4D97-AF65-F5344CB8AC3E}">
        <p14:creationId xmlns:p14="http://schemas.microsoft.com/office/powerpoint/2010/main" val="3131797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extLst>
      <p:ext uri="{BB962C8B-B14F-4D97-AF65-F5344CB8AC3E}">
        <p14:creationId xmlns:p14="http://schemas.microsoft.com/office/powerpoint/2010/main" val="36553410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07775526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54648798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extLst>
      <p:ext uri="{BB962C8B-B14F-4D97-AF65-F5344CB8AC3E}">
        <p14:creationId xmlns:p14="http://schemas.microsoft.com/office/powerpoint/2010/main" val="327016985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extLst>
      <p:ext uri="{BB962C8B-B14F-4D97-AF65-F5344CB8AC3E}">
        <p14:creationId xmlns:p14="http://schemas.microsoft.com/office/powerpoint/2010/main" val="23515734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2859800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extLst>
      <p:ext uri="{BB962C8B-B14F-4D97-AF65-F5344CB8AC3E}">
        <p14:creationId xmlns:p14="http://schemas.microsoft.com/office/powerpoint/2010/main" val="97865895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extLst>
      <p:ext uri="{BB962C8B-B14F-4D97-AF65-F5344CB8AC3E}">
        <p14:creationId xmlns:p14="http://schemas.microsoft.com/office/powerpoint/2010/main" val="3692246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extLst>
      <p:ext uri="{BB962C8B-B14F-4D97-AF65-F5344CB8AC3E}">
        <p14:creationId xmlns:p14="http://schemas.microsoft.com/office/powerpoint/2010/main" val="35900133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extLst>
      <p:ext uri="{BB962C8B-B14F-4D97-AF65-F5344CB8AC3E}">
        <p14:creationId xmlns:p14="http://schemas.microsoft.com/office/powerpoint/2010/main" val="3837052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extLst>
      <p:ext uri="{BB962C8B-B14F-4D97-AF65-F5344CB8AC3E}">
        <p14:creationId xmlns:p14="http://schemas.microsoft.com/office/powerpoint/2010/main" val="158670018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extLst>
      <p:ext uri="{BB962C8B-B14F-4D97-AF65-F5344CB8AC3E}">
        <p14:creationId xmlns:p14="http://schemas.microsoft.com/office/powerpoint/2010/main" val="2332674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extLst>
      <p:ext uri="{BB962C8B-B14F-4D97-AF65-F5344CB8AC3E}">
        <p14:creationId xmlns:p14="http://schemas.microsoft.com/office/powerpoint/2010/main" val="14937535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extLst>
      <p:ext uri="{BB962C8B-B14F-4D97-AF65-F5344CB8AC3E}">
        <p14:creationId xmlns:p14="http://schemas.microsoft.com/office/powerpoint/2010/main" val="238636097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extLst>
      <p:ext uri="{BB962C8B-B14F-4D97-AF65-F5344CB8AC3E}">
        <p14:creationId xmlns:p14="http://schemas.microsoft.com/office/powerpoint/2010/main" val="42755375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extLst>
      <p:ext uri="{BB962C8B-B14F-4D97-AF65-F5344CB8AC3E}">
        <p14:creationId xmlns:p14="http://schemas.microsoft.com/office/powerpoint/2010/main" val="193532919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extLst>
      <p:ext uri="{BB962C8B-B14F-4D97-AF65-F5344CB8AC3E}">
        <p14:creationId xmlns:p14="http://schemas.microsoft.com/office/powerpoint/2010/main" val="9966624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extLst>
      <p:ext uri="{BB962C8B-B14F-4D97-AF65-F5344CB8AC3E}">
        <p14:creationId xmlns:p14="http://schemas.microsoft.com/office/powerpoint/2010/main" val="298836154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extLst>
      <p:ext uri="{BB962C8B-B14F-4D97-AF65-F5344CB8AC3E}">
        <p14:creationId xmlns:p14="http://schemas.microsoft.com/office/powerpoint/2010/main" val="369081862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extLst>
      <p:ext uri="{BB962C8B-B14F-4D97-AF65-F5344CB8AC3E}">
        <p14:creationId xmlns:p14="http://schemas.microsoft.com/office/powerpoint/2010/main" val="990417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extLst>
      <p:ext uri="{BB962C8B-B14F-4D97-AF65-F5344CB8AC3E}">
        <p14:creationId xmlns:p14="http://schemas.microsoft.com/office/powerpoint/2010/main" val="264769850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extLst>
      <p:ext uri="{BB962C8B-B14F-4D97-AF65-F5344CB8AC3E}">
        <p14:creationId xmlns:p14="http://schemas.microsoft.com/office/powerpoint/2010/main" val="373432753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72053380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extLst>
      <p:ext uri="{BB962C8B-B14F-4D97-AF65-F5344CB8AC3E}">
        <p14:creationId xmlns:p14="http://schemas.microsoft.com/office/powerpoint/2010/main" val="280397834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extLst>
      <p:ext uri="{BB962C8B-B14F-4D97-AF65-F5344CB8AC3E}">
        <p14:creationId xmlns:p14="http://schemas.microsoft.com/office/powerpoint/2010/main" val="324153917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extLst>
      <p:ext uri="{BB962C8B-B14F-4D97-AF65-F5344CB8AC3E}">
        <p14:creationId xmlns:p14="http://schemas.microsoft.com/office/powerpoint/2010/main" val="395232754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extLst>
      <p:ext uri="{BB962C8B-B14F-4D97-AF65-F5344CB8AC3E}">
        <p14:creationId xmlns:p14="http://schemas.microsoft.com/office/powerpoint/2010/main" val="164266150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extLst>
      <p:ext uri="{BB962C8B-B14F-4D97-AF65-F5344CB8AC3E}">
        <p14:creationId xmlns:p14="http://schemas.microsoft.com/office/powerpoint/2010/main" val="3043549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extLst>
      <p:ext uri="{BB962C8B-B14F-4D97-AF65-F5344CB8AC3E}">
        <p14:creationId xmlns:p14="http://schemas.microsoft.com/office/powerpoint/2010/main" val="318989921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extLst>
      <p:ext uri="{BB962C8B-B14F-4D97-AF65-F5344CB8AC3E}">
        <p14:creationId xmlns:p14="http://schemas.microsoft.com/office/powerpoint/2010/main" val="460546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extLst>
      <p:ext uri="{BB962C8B-B14F-4D97-AF65-F5344CB8AC3E}">
        <p14:creationId xmlns:p14="http://schemas.microsoft.com/office/powerpoint/2010/main" val="2147943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extLst>
      <p:ext uri="{BB962C8B-B14F-4D97-AF65-F5344CB8AC3E}">
        <p14:creationId xmlns:p14="http://schemas.microsoft.com/office/powerpoint/2010/main" val="37182278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extLst>
      <p:ext uri="{BB962C8B-B14F-4D97-AF65-F5344CB8AC3E}">
        <p14:creationId xmlns:p14="http://schemas.microsoft.com/office/powerpoint/2010/main" val="147426532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extLst>
      <p:ext uri="{BB962C8B-B14F-4D97-AF65-F5344CB8AC3E}">
        <p14:creationId xmlns:p14="http://schemas.microsoft.com/office/powerpoint/2010/main" val="39817489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extLst>
      <p:ext uri="{BB962C8B-B14F-4D97-AF65-F5344CB8AC3E}">
        <p14:creationId xmlns:p14="http://schemas.microsoft.com/office/powerpoint/2010/main" val="300897507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extLst>
      <p:ext uri="{BB962C8B-B14F-4D97-AF65-F5344CB8AC3E}">
        <p14:creationId xmlns:p14="http://schemas.microsoft.com/office/powerpoint/2010/main" val="182952388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extLst>
      <p:ext uri="{BB962C8B-B14F-4D97-AF65-F5344CB8AC3E}">
        <p14:creationId xmlns:p14="http://schemas.microsoft.com/office/powerpoint/2010/main" val="334503323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extLst>
      <p:ext uri="{BB962C8B-B14F-4D97-AF65-F5344CB8AC3E}">
        <p14:creationId xmlns:p14="http://schemas.microsoft.com/office/powerpoint/2010/main" val="210753276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extLst>
      <p:ext uri="{BB962C8B-B14F-4D97-AF65-F5344CB8AC3E}">
        <p14:creationId xmlns:p14="http://schemas.microsoft.com/office/powerpoint/2010/main" val="406754713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extLst>
      <p:ext uri="{BB962C8B-B14F-4D97-AF65-F5344CB8AC3E}">
        <p14:creationId xmlns:p14="http://schemas.microsoft.com/office/powerpoint/2010/main" val="153857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extLst>
      <p:ext uri="{BB962C8B-B14F-4D97-AF65-F5344CB8AC3E}">
        <p14:creationId xmlns:p14="http://schemas.microsoft.com/office/powerpoint/2010/main" val="32493903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extLst>
      <p:ext uri="{BB962C8B-B14F-4D97-AF65-F5344CB8AC3E}">
        <p14:creationId xmlns:p14="http://schemas.microsoft.com/office/powerpoint/2010/main" val="64436347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extLst>
      <p:ext uri="{BB962C8B-B14F-4D97-AF65-F5344CB8AC3E}">
        <p14:creationId xmlns:p14="http://schemas.microsoft.com/office/powerpoint/2010/main" val="38370387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extLst>
      <p:ext uri="{BB962C8B-B14F-4D97-AF65-F5344CB8AC3E}">
        <p14:creationId xmlns:p14="http://schemas.microsoft.com/office/powerpoint/2010/main" val="266006337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extLst>
      <p:ext uri="{BB962C8B-B14F-4D97-AF65-F5344CB8AC3E}">
        <p14:creationId xmlns:p14="http://schemas.microsoft.com/office/powerpoint/2010/main" val="167855948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extLst>
      <p:ext uri="{BB962C8B-B14F-4D97-AF65-F5344CB8AC3E}">
        <p14:creationId xmlns:p14="http://schemas.microsoft.com/office/powerpoint/2010/main" val="20619436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extLst>
      <p:ext uri="{BB962C8B-B14F-4D97-AF65-F5344CB8AC3E}">
        <p14:creationId xmlns:p14="http://schemas.microsoft.com/office/powerpoint/2010/main" val="135610744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extLst>
      <p:ext uri="{BB962C8B-B14F-4D97-AF65-F5344CB8AC3E}">
        <p14:creationId xmlns:p14="http://schemas.microsoft.com/office/powerpoint/2010/main" val="166614617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extLst>
      <p:ext uri="{BB962C8B-B14F-4D97-AF65-F5344CB8AC3E}">
        <p14:creationId xmlns:p14="http://schemas.microsoft.com/office/powerpoint/2010/main" val="9380599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extLst>
      <p:ext uri="{BB962C8B-B14F-4D97-AF65-F5344CB8AC3E}">
        <p14:creationId xmlns:p14="http://schemas.microsoft.com/office/powerpoint/2010/main" val="5407759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7067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20473745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1411900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0448511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7142100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43744699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406183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6217975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9288607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883051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8784718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361450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1326587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76667774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9151886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0864495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93981269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38851139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4859377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476607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34348489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4443488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33119571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0257317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4893180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6503251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9929377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2202283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145612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85093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0150818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5914487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3347418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44584311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9926819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2180130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9243789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4220573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7965297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67628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92900499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3397595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7133187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5168730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57512736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78591927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82355744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72532560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49889574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837735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10958288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6367741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6317158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04332733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91860459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9062821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7185574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5640339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6411001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737897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6853822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15125897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3360614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61892982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0901886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31087360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50278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4E64E-5DB6-483C-991C-FA2CF0BB11A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901D834-68BA-411A-BC55-71DBD5BDE5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AC40F7F-B169-4224-870E-663CED53AD1E}"/>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59EE924C-C232-4265-9F2E-59322B6062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425E00D-4842-491C-B2A9-35E11F46D2A6}"/>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30530050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FA718-3905-4745-9952-F7C9B50AE4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9559EBF-F3B0-4DA9-A975-85F8FAF1E0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755A1C-9F4A-4C61-AEB5-B9C860D4BB22}"/>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04AA3073-AE44-43CE-8F8A-980D5CF8746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FFAECB-2274-497F-AB90-66575D12C069}"/>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5156410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C7FD1-EB3D-4588-9233-E12D5F76991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BA87C03-8B95-4A47-B4C4-1FCE08748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D17CEAF-D215-423C-AB7F-93CFB9D5F400}"/>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C793DCB2-B63F-49B4-B5B0-CBB91AC11BF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76DE40-F13C-4506-91E0-83AAEFFB38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9682465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62BF9-BF4B-49BE-B68E-4EDD31EE4EE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4677CC8-4003-4149-99FD-0BDAD76E555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0B94A21-C8F0-4422-84DE-8E52B4C04D8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4454861-7947-4BC5-A374-68F86896F799}"/>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6" name="Fußzeilenplatzhalter 5">
            <a:extLst>
              <a:ext uri="{FF2B5EF4-FFF2-40B4-BE49-F238E27FC236}">
                <a16:creationId xmlns:a16="http://schemas.microsoft.com/office/drawing/2014/main" id="{7B6E8749-F8D5-445E-BDAF-80693A11741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DECD68F-271C-468F-9335-48AC6EBEB741}"/>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42460852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DABA6-8340-4546-B404-211E0432A76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5EA3C08-1BAD-4D2B-8708-7DADF2CCE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426F0A8-1231-4DBA-84F1-72AD2CB1CD8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FC81649-43B2-4353-B2B3-A2DB7781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FDF2391-88D4-4B77-BF62-747B2CFABED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71E1B6E-19DE-4154-A36A-7456AC249AF7}"/>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8" name="Fußzeilenplatzhalter 7">
            <a:extLst>
              <a:ext uri="{FF2B5EF4-FFF2-40B4-BE49-F238E27FC236}">
                <a16:creationId xmlns:a16="http://schemas.microsoft.com/office/drawing/2014/main" id="{1A5734BE-5724-4256-82C5-C996D7F4291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2A0DE0-440C-44BF-A014-3783D0620B58}"/>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0166929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AD10EF-CCFA-4CD2-950F-A803C9DDD40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DA7CB77-8C95-42C3-BD2B-8572BE360390}"/>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4" name="Fußzeilenplatzhalter 3">
            <a:extLst>
              <a:ext uri="{FF2B5EF4-FFF2-40B4-BE49-F238E27FC236}">
                <a16:creationId xmlns:a16="http://schemas.microsoft.com/office/drawing/2014/main" id="{0485A1BF-CFF3-4E2E-BC13-AD4E5E2F04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8D0CDE4C-3360-4395-A25E-A0705FDC329F}"/>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8251440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628D795-FD4A-4DAA-9786-B83A70B30693}"/>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3" name="Fußzeilenplatzhalter 2">
            <a:extLst>
              <a:ext uri="{FF2B5EF4-FFF2-40B4-BE49-F238E27FC236}">
                <a16:creationId xmlns:a16="http://schemas.microsoft.com/office/drawing/2014/main" id="{7BA690AC-B71B-4A03-BF5C-329ECCDEBD4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0629DAD-3B41-4B78-A1F6-2CCCB6E11A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354781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87532-453B-4B83-9C2F-14F2AAD35E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084FAE7-7774-4717-81F0-06D76035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CAE164A-DCF1-43AF-94D7-7C3D25AEE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D30133-EF33-4467-88DA-849DDFA8FC27}"/>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6" name="Fußzeilenplatzhalter 5">
            <a:extLst>
              <a:ext uri="{FF2B5EF4-FFF2-40B4-BE49-F238E27FC236}">
                <a16:creationId xmlns:a16="http://schemas.microsoft.com/office/drawing/2014/main" id="{A54FBAA9-9AD7-425B-9E24-E27B624805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21CF3C2-984B-4E09-AEF9-3D7690E6F6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1290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F63240-B9E5-4F57-8303-97337448984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44FDF10-6FAF-4F0B-9E18-0102F91AC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6E872B9-C233-46AB-824E-89D477FEA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14DB48-105D-4C51-AEB1-A753D9345FFA}"/>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6" name="Fußzeilenplatzhalter 5">
            <a:extLst>
              <a:ext uri="{FF2B5EF4-FFF2-40B4-BE49-F238E27FC236}">
                <a16:creationId xmlns:a16="http://schemas.microsoft.com/office/drawing/2014/main" id="{C1A6F48C-1319-49D8-A7F7-681B3BC785D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CAC0634-1267-488E-802A-6043B0C2F6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8280612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D9AB-F975-4A7D-A5CE-1D0AFB4A869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AD4A707-2EE6-4992-80A6-150184E8577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BE3D50-CCD1-404B-BB73-0FF3E30E37AE}"/>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08E3595E-6094-4392-A592-5FFEF5027FC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C99152-00BF-4158-ADEA-372D5F340777}"/>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0784063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F7D5480-5BC2-4601-ABDB-C1AFFB287C8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B3FE3D1-A0DB-4892-AED3-A1D7B2BBDF4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D5D202-B51C-4F6D-8F3C-5EC0BDC3AA75}"/>
              </a:ext>
            </a:extLst>
          </p:cNvPr>
          <p:cNvSpPr>
            <a:spLocks noGrp="1"/>
          </p:cNvSpPr>
          <p:nvPr>
            <p:ph type="dt" sz="half" idx="10"/>
          </p:nvPr>
        </p:nvSpPr>
        <p:spPr/>
        <p:txBody>
          <a:body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BBA0BD47-7819-4D85-9438-AC3765542C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13DD57-2B69-498A-B1CE-CAA53ACB76FA}"/>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3181111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0933233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327617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11087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424008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642525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94911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55032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005303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7963545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8897671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185502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592043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52436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787297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89095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386824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8361007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2.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theme" Target="../theme/theme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60.xml"/><Relationship Id="rId21" Type="http://schemas.openxmlformats.org/officeDocument/2006/relationships/slideLayout" Target="../slideLayouts/slideLayout155.xml"/><Relationship Id="rId42" Type="http://schemas.openxmlformats.org/officeDocument/2006/relationships/slideLayout" Target="../slideLayouts/slideLayout176.xml"/><Relationship Id="rId47" Type="http://schemas.openxmlformats.org/officeDocument/2006/relationships/slideLayout" Target="../slideLayouts/slideLayout181.xml"/><Relationship Id="rId63" Type="http://schemas.openxmlformats.org/officeDocument/2006/relationships/slideLayout" Target="../slideLayouts/slideLayout197.xml"/><Relationship Id="rId68" Type="http://schemas.openxmlformats.org/officeDocument/2006/relationships/slideLayout" Target="../slideLayouts/slideLayout202.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9" Type="http://schemas.openxmlformats.org/officeDocument/2006/relationships/slideLayout" Target="../slideLayouts/slideLayout163.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40" Type="http://schemas.openxmlformats.org/officeDocument/2006/relationships/slideLayout" Target="../slideLayouts/slideLayout174.xml"/><Relationship Id="rId45" Type="http://schemas.openxmlformats.org/officeDocument/2006/relationships/slideLayout" Target="../slideLayouts/slideLayout179.xml"/><Relationship Id="rId53" Type="http://schemas.openxmlformats.org/officeDocument/2006/relationships/slideLayout" Target="../slideLayouts/slideLayout187.xml"/><Relationship Id="rId58" Type="http://schemas.openxmlformats.org/officeDocument/2006/relationships/slideLayout" Target="../slideLayouts/slideLayout192.xml"/><Relationship Id="rId66" Type="http://schemas.openxmlformats.org/officeDocument/2006/relationships/slideLayout" Target="../slideLayouts/slideLayout200.xml"/><Relationship Id="rId74" Type="http://schemas.openxmlformats.org/officeDocument/2006/relationships/slideLayout" Target="../slideLayouts/slideLayout208.xml"/><Relationship Id="rId5" Type="http://schemas.openxmlformats.org/officeDocument/2006/relationships/slideLayout" Target="../slideLayouts/slideLayout139.xml"/><Relationship Id="rId61" Type="http://schemas.openxmlformats.org/officeDocument/2006/relationships/slideLayout" Target="../slideLayouts/slideLayout195.xml"/><Relationship Id="rId19" Type="http://schemas.openxmlformats.org/officeDocument/2006/relationships/slideLayout" Target="../slideLayouts/slideLayout15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43" Type="http://schemas.openxmlformats.org/officeDocument/2006/relationships/slideLayout" Target="../slideLayouts/slideLayout177.xml"/><Relationship Id="rId48" Type="http://schemas.openxmlformats.org/officeDocument/2006/relationships/slideLayout" Target="../slideLayouts/slideLayout182.xml"/><Relationship Id="rId56" Type="http://schemas.openxmlformats.org/officeDocument/2006/relationships/slideLayout" Target="../slideLayouts/slideLayout190.xml"/><Relationship Id="rId64" Type="http://schemas.openxmlformats.org/officeDocument/2006/relationships/slideLayout" Target="../slideLayouts/slideLayout198.xml"/><Relationship Id="rId69" Type="http://schemas.openxmlformats.org/officeDocument/2006/relationships/slideLayout" Target="../slideLayouts/slideLayout203.xml"/><Relationship Id="rId8" Type="http://schemas.openxmlformats.org/officeDocument/2006/relationships/slideLayout" Target="../slideLayouts/slideLayout142.xml"/><Relationship Id="rId51" Type="http://schemas.openxmlformats.org/officeDocument/2006/relationships/slideLayout" Target="../slideLayouts/slideLayout185.xml"/><Relationship Id="rId72" Type="http://schemas.openxmlformats.org/officeDocument/2006/relationships/slideLayout" Target="../slideLayouts/slideLayout206.xml"/><Relationship Id="rId3" Type="http://schemas.openxmlformats.org/officeDocument/2006/relationships/slideLayout" Target="../slideLayouts/slideLayout137.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46" Type="http://schemas.openxmlformats.org/officeDocument/2006/relationships/slideLayout" Target="../slideLayouts/slideLayout180.xml"/><Relationship Id="rId59" Type="http://schemas.openxmlformats.org/officeDocument/2006/relationships/slideLayout" Target="../slideLayouts/slideLayout193.xml"/><Relationship Id="rId67" Type="http://schemas.openxmlformats.org/officeDocument/2006/relationships/slideLayout" Target="../slideLayouts/slideLayout201.xml"/><Relationship Id="rId20" Type="http://schemas.openxmlformats.org/officeDocument/2006/relationships/slideLayout" Target="../slideLayouts/slideLayout154.xml"/><Relationship Id="rId41" Type="http://schemas.openxmlformats.org/officeDocument/2006/relationships/slideLayout" Target="../slideLayouts/slideLayout175.xml"/><Relationship Id="rId54" Type="http://schemas.openxmlformats.org/officeDocument/2006/relationships/slideLayout" Target="../slideLayouts/slideLayout188.xml"/><Relationship Id="rId62" Type="http://schemas.openxmlformats.org/officeDocument/2006/relationships/slideLayout" Target="../slideLayouts/slideLayout196.xml"/><Relationship Id="rId70" Type="http://schemas.openxmlformats.org/officeDocument/2006/relationships/slideLayout" Target="../slideLayouts/slideLayout204.xml"/><Relationship Id="rId75" Type="http://schemas.openxmlformats.org/officeDocument/2006/relationships/slideLayout" Target="../slideLayouts/slideLayout209.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49" Type="http://schemas.openxmlformats.org/officeDocument/2006/relationships/slideLayout" Target="../slideLayouts/slideLayout183.xml"/><Relationship Id="rId57" Type="http://schemas.openxmlformats.org/officeDocument/2006/relationships/slideLayout" Target="../slideLayouts/slideLayout191.xml"/><Relationship Id="rId10" Type="http://schemas.openxmlformats.org/officeDocument/2006/relationships/slideLayout" Target="../slideLayouts/slideLayout144.xml"/><Relationship Id="rId31" Type="http://schemas.openxmlformats.org/officeDocument/2006/relationships/slideLayout" Target="../slideLayouts/slideLayout165.xml"/><Relationship Id="rId44" Type="http://schemas.openxmlformats.org/officeDocument/2006/relationships/slideLayout" Target="../slideLayouts/slideLayout178.xml"/><Relationship Id="rId52" Type="http://schemas.openxmlformats.org/officeDocument/2006/relationships/slideLayout" Target="../slideLayouts/slideLayout186.xml"/><Relationship Id="rId60" Type="http://schemas.openxmlformats.org/officeDocument/2006/relationships/slideLayout" Target="../slideLayouts/slideLayout194.xml"/><Relationship Id="rId65" Type="http://schemas.openxmlformats.org/officeDocument/2006/relationships/slideLayout" Target="../slideLayouts/slideLayout199.xml"/><Relationship Id="rId73" Type="http://schemas.openxmlformats.org/officeDocument/2006/relationships/slideLayout" Target="../slideLayouts/slideLayout207.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9" Type="http://schemas.openxmlformats.org/officeDocument/2006/relationships/slideLayout" Target="../slideLayouts/slideLayout173.xml"/><Relationship Id="rId34" Type="http://schemas.openxmlformats.org/officeDocument/2006/relationships/slideLayout" Target="../slideLayouts/slideLayout168.xml"/><Relationship Id="rId50" Type="http://schemas.openxmlformats.org/officeDocument/2006/relationships/slideLayout" Target="../slideLayouts/slideLayout184.xml"/><Relationship Id="rId55" Type="http://schemas.openxmlformats.org/officeDocument/2006/relationships/slideLayout" Target="../slideLayouts/slideLayout189.xml"/><Relationship Id="rId76" Type="http://schemas.openxmlformats.org/officeDocument/2006/relationships/theme" Target="../theme/theme4.xml"/><Relationship Id="rId7" Type="http://schemas.openxmlformats.org/officeDocument/2006/relationships/slideLayout" Target="../slideLayouts/slideLayout141.xml"/><Relationship Id="rId71" Type="http://schemas.openxmlformats.org/officeDocument/2006/relationships/slideLayout" Target="../slideLayouts/slideLayout205.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35.xml"/><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42" Type="http://schemas.openxmlformats.org/officeDocument/2006/relationships/slideLayout" Target="../slideLayouts/slideLayout251.xml"/><Relationship Id="rId47" Type="http://schemas.openxmlformats.org/officeDocument/2006/relationships/slideLayout" Target="../slideLayouts/slideLayout256.xml"/><Relationship Id="rId50" Type="http://schemas.openxmlformats.org/officeDocument/2006/relationships/slideLayout" Target="../slideLayouts/slideLayout259.xml"/><Relationship Id="rId55" Type="http://schemas.openxmlformats.org/officeDocument/2006/relationships/slideLayout" Target="../slideLayouts/slideLayout264.xml"/><Relationship Id="rId63" Type="http://schemas.openxmlformats.org/officeDocument/2006/relationships/slideLayout" Target="../slideLayouts/slideLayout272.xml"/><Relationship Id="rId68" Type="http://schemas.openxmlformats.org/officeDocument/2006/relationships/theme" Target="../theme/theme5.xml"/><Relationship Id="rId7" Type="http://schemas.openxmlformats.org/officeDocument/2006/relationships/slideLayout" Target="../slideLayouts/slideLayout21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9" Type="http://schemas.openxmlformats.org/officeDocument/2006/relationships/slideLayout" Target="../slideLayouts/slideLayout238.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37" Type="http://schemas.openxmlformats.org/officeDocument/2006/relationships/slideLayout" Target="../slideLayouts/slideLayout246.xml"/><Relationship Id="rId40" Type="http://schemas.openxmlformats.org/officeDocument/2006/relationships/slideLayout" Target="../slideLayouts/slideLayout249.xml"/><Relationship Id="rId45" Type="http://schemas.openxmlformats.org/officeDocument/2006/relationships/slideLayout" Target="../slideLayouts/slideLayout254.xml"/><Relationship Id="rId53" Type="http://schemas.openxmlformats.org/officeDocument/2006/relationships/slideLayout" Target="../slideLayouts/slideLayout262.xml"/><Relationship Id="rId58" Type="http://schemas.openxmlformats.org/officeDocument/2006/relationships/slideLayout" Target="../slideLayouts/slideLayout267.xml"/><Relationship Id="rId66" Type="http://schemas.openxmlformats.org/officeDocument/2006/relationships/slideLayout" Target="../slideLayouts/slideLayout275.xml"/><Relationship Id="rId5" Type="http://schemas.openxmlformats.org/officeDocument/2006/relationships/slideLayout" Target="../slideLayouts/slideLayout214.xml"/><Relationship Id="rId61" Type="http://schemas.openxmlformats.org/officeDocument/2006/relationships/slideLayout" Target="../slideLayouts/slideLayout270.xml"/><Relationship Id="rId19" Type="http://schemas.openxmlformats.org/officeDocument/2006/relationships/slideLayout" Target="../slideLayouts/slideLayout22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slideLayout" Target="../slideLayouts/slideLayout244.xml"/><Relationship Id="rId43" Type="http://schemas.openxmlformats.org/officeDocument/2006/relationships/slideLayout" Target="../slideLayouts/slideLayout252.xml"/><Relationship Id="rId48" Type="http://schemas.openxmlformats.org/officeDocument/2006/relationships/slideLayout" Target="../slideLayouts/slideLayout257.xml"/><Relationship Id="rId56" Type="http://schemas.openxmlformats.org/officeDocument/2006/relationships/slideLayout" Target="../slideLayouts/slideLayout265.xml"/><Relationship Id="rId64" Type="http://schemas.openxmlformats.org/officeDocument/2006/relationships/slideLayout" Target="../slideLayouts/slideLayout273.xml"/><Relationship Id="rId8" Type="http://schemas.openxmlformats.org/officeDocument/2006/relationships/slideLayout" Target="../slideLayouts/slideLayout217.xml"/><Relationship Id="rId51" Type="http://schemas.openxmlformats.org/officeDocument/2006/relationships/slideLayout" Target="../slideLayouts/slideLayout260.xml"/><Relationship Id="rId3" Type="http://schemas.openxmlformats.org/officeDocument/2006/relationships/slideLayout" Target="../slideLayouts/slideLayout212.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38" Type="http://schemas.openxmlformats.org/officeDocument/2006/relationships/slideLayout" Target="../slideLayouts/slideLayout247.xml"/><Relationship Id="rId46" Type="http://schemas.openxmlformats.org/officeDocument/2006/relationships/slideLayout" Target="../slideLayouts/slideLayout255.xml"/><Relationship Id="rId59" Type="http://schemas.openxmlformats.org/officeDocument/2006/relationships/slideLayout" Target="../slideLayouts/slideLayout268.xml"/><Relationship Id="rId67" Type="http://schemas.openxmlformats.org/officeDocument/2006/relationships/slideLayout" Target="../slideLayouts/slideLayout276.xml"/><Relationship Id="rId20" Type="http://schemas.openxmlformats.org/officeDocument/2006/relationships/slideLayout" Target="../slideLayouts/slideLayout229.xml"/><Relationship Id="rId41" Type="http://schemas.openxmlformats.org/officeDocument/2006/relationships/slideLayout" Target="../slideLayouts/slideLayout250.xml"/><Relationship Id="rId54" Type="http://schemas.openxmlformats.org/officeDocument/2006/relationships/slideLayout" Target="../slideLayouts/slideLayout263.xml"/><Relationship Id="rId62" Type="http://schemas.openxmlformats.org/officeDocument/2006/relationships/slideLayout" Target="../slideLayouts/slideLayout27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slideLayout" Target="../slideLayouts/slideLayout245.xml"/><Relationship Id="rId49" Type="http://schemas.openxmlformats.org/officeDocument/2006/relationships/slideLayout" Target="../slideLayouts/slideLayout258.xml"/><Relationship Id="rId57" Type="http://schemas.openxmlformats.org/officeDocument/2006/relationships/slideLayout" Target="../slideLayouts/slideLayout266.xml"/><Relationship Id="rId10" Type="http://schemas.openxmlformats.org/officeDocument/2006/relationships/slideLayout" Target="../slideLayouts/slideLayout219.xml"/><Relationship Id="rId31" Type="http://schemas.openxmlformats.org/officeDocument/2006/relationships/slideLayout" Target="../slideLayouts/slideLayout240.xml"/><Relationship Id="rId44" Type="http://schemas.openxmlformats.org/officeDocument/2006/relationships/slideLayout" Target="../slideLayouts/slideLayout253.xml"/><Relationship Id="rId52" Type="http://schemas.openxmlformats.org/officeDocument/2006/relationships/slideLayout" Target="../slideLayouts/slideLayout261.xml"/><Relationship Id="rId60" Type="http://schemas.openxmlformats.org/officeDocument/2006/relationships/slideLayout" Target="../slideLayouts/slideLayout269.xml"/><Relationship Id="rId65" Type="http://schemas.openxmlformats.org/officeDocument/2006/relationships/slideLayout" Target="../slideLayouts/slideLayout274.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39" Type="http://schemas.openxmlformats.org/officeDocument/2006/relationships/slideLayout" Target="../slideLayouts/slideLayout2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8" r:id="rId65"/>
    <p:sldLayoutId id="2147483719" r:id="rId66"/>
    <p:sldLayoutId id="2147483720" r:id="rId67"/>
    <p:sldLayoutId id="2147483721" r:id="rId68"/>
    <p:sldLayoutId id="2147483722" r:id="rId69"/>
    <p:sldLayoutId id="2147483723" r:id="rId70"/>
    <p:sldLayoutId id="2147483724" r:id="rId7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ED6B15E-E004-432E-B802-B0603540B5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13CFDF6-D067-4E1A-B260-4071A448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857A86-62CB-4304-9AEB-7A4BB7BF6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B502B-AE68-4557-B37D-C0BDDAADB5C4}" type="datetimeFigureOut">
              <a:rPr lang="de-DE" smtClean="0"/>
              <a:t>14.12.2022</a:t>
            </a:fld>
            <a:endParaRPr lang="de-DE"/>
          </a:p>
        </p:txBody>
      </p:sp>
      <p:sp>
        <p:nvSpPr>
          <p:cNvPr id="5" name="Fußzeilenplatzhalter 4">
            <a:extLst>
              <a:ext uri="{FF2B5EF4-FFF2-40B4-BE49-F238E27FC236}">
                <a16:creationId xmlns:a16="http://schemas.microsoft.com/office/drawing/2014/main" id="{FDC48AFF-87CA-4C69-87A0-53A74DB6B3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4941FE1-56FB-4E0A-A045-ECC1DA36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90C1B-7457-4F56-B44D-58B763411F0E}" type="slidenum">
              <a:rPr lang="de-DE" smtClean="0"/>
              <a:t>‹Nr.›</a:t>
            </a:fld>
            <a:endParaRPr lang="de-DE"/>
          </a:p>
        </p:txBody>
      </p:sp>
    </p:spTree>
    <p:extLst>
      <p:ext uri="{BB962C8B-B14F-4D97-AF65-F5344CB8AC3E}">
        <p14:creationId xmlns:p14="http://schemas.microsoft.com/office/powerpoint/2010/main" val="21231691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5091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1" r:id="rId4"/>
    <p:sldLayoutId id="2147483753" r:id="rId5"/>
    <p:sldLayoutId id="2147483756" r:id="rId6"/>
    <p:sldLayoutId id="2147483758" r:id="rId7"/>
    <p:sldLayoutId id="2147483761" r:id="rId8"/>
    <p:sldLayoutId id="2147483763" r:id="rId9"/>
    <p:sldLayoutId id="2147483764" r:id="rId10"/>
    <p:sldLayoutId id="2147483765" r:id="rId11"/>
    <p:sldLayoutId id="2147483766" r:id="rId12"/>
    <p:sldLayoutId id="2147483767" r:id="rId13"/>
    <p:sldLayoutId id="2147483768" r:id="rId14"/>
    <p:sldLayoutId id="2147483769" r:id="rId15"/>
    <p:sldLayoutId id="2147483771" r:id="rId16"/>
    <p:sldLayoutId id="2147483772" r:id="rId17"/>
    <p:sldLayoutId id="2147483773" r:id="rId18"/>
    <p:sldLayoutId id="2147483774" r:id="rId19"/>
    <p:sldLayoutId id="2147483775" r:id="rId20"/>
    <p:sldLayoutId id="2147483776" r:id="rId21"/>
    <p:sldLayoutId id="2147483777"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165881869"/>
      </p:ext>
    </p:extLst>
  </p:cSld>
  <p:clrMap bg1="lt1" tx1="dk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 id="2147483864" r:id="rId56"/>
    <p:sldLayoutId id="2147483865" r:id="rId57"/>
    <p:sldLayoutId id="2147483866" r:id="rId58"/>
    <p:sldLayoutId id="2147483867" r:id="rId59"/>
    <p:sldLayoutId id="2147483868" r:id="rId60"/>
    <p:sldLayoutId id="2147483869" r:id="rId61"/>
    <p:sldLayoutId id="2147483870" r:id="rId62"/>
    <p:sldLayoutId id="2147483871" r:id="rId63"/>
    <p:sldLayoutId id="2147483872" r:id="rId64"/>
    <p:sldLayoutId id="2147483873" r:id="rId65"/>
    <p:sldLayoutId id="2147483874" r:id="rId66"/>
    <p:sldLayoutId id="2147483875" r:id="rId67"/>
    <p:sldLayoutId id="2147483876" r:id="rId68"/>
    <p:sldLayoutId id="2147483877" r:id="rId69"/>
    <p:sldLayoutId id="2147483878" r:id="rId70"/>
    <p:sldLayoutId id="2147483879" r:id="rId71"/>
    <p:sldLayoutId id="2147483880" r:id="rId72"/>
    <p:sldLayoutId id="2147483881" r:id="rId73"/>
    <p:sldLayoutId id="2147483882" r:id="rId74"/>
    <p:sldLayoutId id="2147483883" r:id="rId7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70114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0" r:id="rId26"/>
    <p:sldLayoutId id="2147483911" r:id="rId27"/>
    <p:sldLayoutId id="2147483912" r:id="rId28"/>
    <p:sldLayoutId id="2147483913" r:id="rId29"/>
    <p:sldLayoutId id="2147483914" r:id="rId30"/>
    <p:sldLayoutId id="2147483915" r:id="rId31"/>
    <p:sldLayoutId id="2147483916" r:id="rId32"/>
    <p:sldLayoutId id="2147483917" r:id="rId33"/>
    <p:sldLayoutId id="2147483918" r:id="rId34"/>
    <p:sldLayoutId id="2147483919" r:id="rId35"/>
    <p:sldLayoutId id="2147483920" r:id="rId36"/>
    <p:sldLayoutId id="2147483921" r:id="rId37"/>
    <p:sldLayoutId id="2147483922" r:id="rId38"/>
    <p:sldLayoutId id="2147483923" r:id="rId39"/>
    <p:sldLayoutId id="2147483924" r:id="rId40"/>
    <p:sldLayoutId id="2147483925" r:id="rId41"/>
    <p:sldLayoutId id="2147483926" r:id="rId42"/>
    <p:sldLayoutId id="2147483927" r:id="rId43"/>
    <p:sldLayoutId id="2147483928" r:id="rId44"/>
    <p:sldLayoutId id="2147483929" r:id="rId45"/>
    <p:sldLayoutId id="2147483930" r:id="rId46"/>
    <p:sldLayoutId id="2147483931" r:id="rId47"/>
    <p:sldLayoutId id="2147483932" r:id="rId48"/>
    <p:sldLayoutId id="2147483933" r:id="rId49"/>
    <p:sldLayoutId id="2147483934" r:id="rId50"/>
    <p:sldLayoutId id="2147483935" r:id="rId51"/>
    <p:sldLayoutId id="2147483936" r:id="rId52"/>
    <p:sldLayoutId id="2147483937" r:id="rId53"/>
    <p:sldLayoutId id="2147483938" r:id="rId54"/>
    <p:sldLayoutId id="2147483939" r:id="rId55"/>
    <p:sldLayoutId id="2147483940" r:id="rId56"/>
    <p:sldLayoutId id="2147483941" r:id="rId57"/>
    <p:sldLayoutId id="2147483942" r:id="rId58"/>
    <p:sldLayoutId id="2147483943" r:id="rId59"/>
    <p:sldLayoutId id="2147483944" r:id="rId60"/>
    <p:sldLayoutId id="2147483945" r:id="rId61"/>
    <p:sldLayoutId id="2147483946" r:id="rId62"/>
    <p:sldLayoutId id="2147483947" r:id="rId63"/>
    <p:sldLayoutId id="2147483948" r:id="rId64"/>
    <p:sldLayoutId id="2147483949" r:id="rId65"/>
    <p:sldLayoutId id="2147483950" r:id="rId66"/>
    <p:sldLayoutId id="2147483951" r:id="rId6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0.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1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2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0.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0.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2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14.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1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4.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4.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2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1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2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2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2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6.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14.xml"/><Relationship Id="rId4" Type="http://schemas.openxmlformats.org/officeDocument/2006/relationships/image" Target="../media/image19.jpg"/></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17.xml"/><Relationship Id="rId4" Type="http://schemas.openxmlformats.org/officeDocument/2006/relationships/hyperlink" Target="https://github.com/prometheus-operator/kube-prometheu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2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83.xml"/><Relationship Id="rId5" Type="http://schemas.openxmlformats.org/officeDocument/2006/relationships/image" Target="../media/image22.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2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2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4"/>
            <a:ext cx="12192000" cy="6882384"/>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4" y="3911988"/>
            <a:ext cx="7853643" cy="1512862"/>
            <a:chOff x="544512" y="2155655"/>
            <a:chExt cx="7853643" cy="1512862"/>
          </a:xfrm>
        </p:grpSpPr>
        <p:sp>
          <p:nvSpPr>
            <p:cNvPr id="9" name="Rechteck 8">
              <a:extLst>
                <a:ext uri="{FF2B5EF4-FFF2-40B4-BE49-F238E27FC236}">
                  <a16:creationId xmlns:a16="http://schemas.microsoft.com/office/drawing/2014/main" id="{151C7BAD-C866-45EE-A5A5-4445B8333253}"/>
                </a:ext>
              </a:extLst>
            </p:cNvPr>
            <p:cNvSpPr/>
            <p:nvPr/>
          </p:nvSpPr>
          <p:spPr>
            <a:xfrm>
              <a:off x="544512" y="2155655"/>
              <a:ext cx="7853643"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Einführung in </a:t>
              </a:r>
              <a:r>
                <a:rPr kumimoji="0" lang="de-DE" sz="3600" b="1" i="0" u="none" strike="noStrike" kern="1200" cap="none" spc="0" normalizeH="0" baseline="0" noProof="0" dirty="0" err="1">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Continuous</a:t>
              </a: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 </a:t>
              </a:r>
              <a:r>
                <a:rPr kumimoji="0" lang="de-DE" sz="3600" b="1" i="0" u="none" strike="noStrike" kern="1200" cap="none" spc="0" normalizeH="0" baseline="0" noProof="0" dirty="0" err="1">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Delivery</a:t>
              </a:r>
              <a:endPar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p:txBody>
        </p:sp>
        <p:sp>
          <p:nvSpPr>
            <p:cNvPr id="11" name="Rechteck 10">
              <a:extLst>
                <a:ext uri="{FF2B5EF4-FFF2-40B4-BE49-F238E27FC236}">
                  <a16:creationId xmlns:a16="http://schemas.microsoft.com/office/drawing/2014/main" id="{EAD39B0F-0C26-475E-A9CF-93866908AA29}"/>
                </a:ext>
              </a:extLst>
            </p:cNvPr>
            <p:cNvSpPr/>
            <p:nvPr/>
          </p:nvSpPr>
          <p:spPr>
            <a:xfrm>
              <a:off x="544513" y="2896410"/>
              <a:ext cx="1367197"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08000" rIns="108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Tag 2</a:t>
              </a:r>
            </a:p>
          </p:txBody>
        </p:sp>
      </p:grpSp>
    </p:spTree>
    <p:extLst>
      <p:ext uri="{BB962C8B-B14F-4D97-AF65-F5344CB8AC3E}">
        <p14:creationId xmlns:p14="http://schemas.microsoft.com/office/powerpoint/2010/main" val="163067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frastructure as Code (IaC) - Wie kann ich eine  Infrastrukturautomatisierung umsetzen? - SVA">
            <a:extLst>
              <a:ext uri="{FF2B5EF4-FFF2-40B4-BE49-F238E27FC236}">
                <a16:creationId xmlns:a16="http://schemas.microsoft.com/office/drawing/2014/main" id="{099C7885-321C-3929-862D-C4B7306AE2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1393" y="643466"/>
            <a:ext cx="10129213" cy="55710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Группа 17">
            <a:extLst>
              <a:ext uri="{FF2B5EF4-FFF2-40B4-BE49-F238E27FC236}">
                <a16:creationId xmlns:a16="http://schemas.microsoft.com/office/drawing/2014/main" id="{7E64AFA9-80C3-5FA8-BEC4-6A00D62DBBD9}"/>
              </a:ext>
            </a:extLst>
          </p:cNvPr>
          <p:cNvGrpSpPr/>
          <p:nvPr/>
        </p:nvGrpSpPr>
        <p:grpSpPr>
          <a:xfrm>
            <a:off x="11319310" y="339465"/>
            <a:ext cx="603183" cy="603183"/>
            <a:chOff x="8489482" y="269507"/>
            <a:chExt cx="452387" cy="452387"/>
          </a:xfrm>
        </p:grpSpPr>
        <p:sp>
          <p:nvSpPr>
            <p:cNvPr id="4" name="Овал 18">
              <a:extLst>
                <a:ext uri="{FF2B5EF4-FFF2-40B4-BE49-F238E27FC236}">
                  <a16:creationId xmlns:a16="http://schemas.microsoft.com/office/drawing/2014/main" id="{0BDF7B28-C044-F88C-E522-4A7F7A952404}"/>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5" name="TextBox 19">
              <a:extLst>
                <a:ext uri="{FF2B5EF4-FFF2-40B4-BE49-F238E27FC236}">
                  <a16:creationId xmlns:a16="http://schemas.microsoft.com/office/drawing/2014/main" id="{9C2F05F6-26B6-3EB0-B16D-9B8114BE43A3}"/>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543289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nsu | Infrastructure as code: testing and monitoring">
            <a:extLst>
              <a:ext uri="{FF2B5EF4-FFF2-40B4-BE49-F238E27FC236}">
                <a16:creationId xmlns:a16="http://schemas.microsoft.com/office/drawing/2014/main" id="{D0508250-C3B3-28D9-8095-590D5CE33A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13968" y="643466"/>
            <a:ext cx="9564063" cy="55710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Группа 17">
            <a:extLst>
              <a:ext uri="{FF2B5EF4-FFF2-40B4-BE49-F238E27FC236}">
                <a16:creationId xmlns:a16="http://schemas.microsoft.com/office/drawing/2014/main" id="{957FCCAD-8110-B33E-684D-B990418234CD}"/>
              </a:ext>
            </a:extLst>
          </p:cNvPr>
          <p:cNvGrpSpPr/>
          <p:nvPr/>
        </p:nvGrpSpPr>
        <p:grpSpPr>
          <a:xfrm>
            <a:off x="11319310" y="339465"/>
            <a:ext cx="603183" cy="603183"/>
            <a:chOff x="8489482" y="269507"/>
            <a:chExt cx="452387" cy="452387"/>
          </a:xfrm>
        </p:grpSpPr>
        <p:sp>
          <p:nvSpPr>
            <p:cNvPr id="4" name="Овал 18">
              <a:extLst>
                <a:ext uri="{FF2B5EF4-FFF2-40B4-BE49-F238E27FC236}">
                  <a16:creationId xmlns:a16="http://schemas.microsoft.com/office/drawing/2014/main" id="{7F948256-3A5D-C85D-8E75-E2B23008B619}"/>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5" name="TextBox 19">
              <a:extLst>
                <a:ext uri="{FF2B5EF4-FFF2-40B4-BE49-F238E27FC236}">
                  <a16:creationId xmlns:a16="http://schemas.microsoft.com/office/drawing/2014/main" id="{CA68CAB0-6A20-24AE-F917-BEB88A488142}"/>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124741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518192" y="761107"/>
            <a:ext cx="1289135"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Vorteile</a:t>
            </a: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Vorteile für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IaC</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1"/>
            <a:ext cx="2370784" cy="1063934"/>
            <a:chOff x="6659248" y="2073591"/>
            <a:chExt cx="1778088" cy="797950"/>
          </a:xfrm>
        </p:grpSpPr>
        <p:sp>
          <p:nvSpPr>
            <p:cNvPr id="24" name="TextBox 23"/>
            <p:cNvSpPr txBox="1"/>
            <p:nvPr/>
          </p:nvSpPr>
          <p:spPr>
            <a:xfrm>
              <a:off x="6659248" y="2073591"/>
              <a:ext cx="1113527"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Geschwindigkeit</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669913" y="2367846"/>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Durch die automatisierte Bereitstellung und Auslieferung ist die Geschwindigkeit deutlich besser</a:t>
              </a:r>
            </a:p>
          </p:txBody>
        </p:sp>
      </p:grpSp>
      <p:grpSp>
        <p:nvGrpSpPr>
          <p:cNvPr id="46" name="Группа 45"/>
          <p:cNvGrpSpPr/>
          <p:nvPr/>
        </p:nvGrpSpPr>
        <p:grpSpPr>
          <a:xfrm>
            <a:off x="8493882" y="4337346"/>
            <a:ext cx="2520243" cy="1063934"/>
            <a:chOff x="6370411" y="3253006"/>
            <a:chExt cx="1890182" cy="797950"/>
          </a:xfrm>
        </p:grpSpPr>
        <p:sp>
          <p:nvSpPr>
            <p:cNvPr id="26" name="TextBox 25"/>
            <p:cNvSpPr txBox="1"/>
            <p:nvPr/>
          </p:nvSpPr>
          <p:spPr>
            <a:xfrm>
              <a:off x="6370411" y="3253006"/>
              <a:ext cx="1890182"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Konfiguration unterschiede</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7" name="TextBox 26"/>
            <p:cNvSpPr txBox="1"/>
            <p:nvPr/>
          </p:nvSpPr>
          <p:spPr>
            <a:xfrm>
              <a:off x="6381076" y="3547261"/>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 alle Konfigurationen in VCS gespeichert werden ist kein </a:t>
              </a:r>
              <a:r>
                <a:rPr lang="de-DE" sz="867" kern="1200" dirty="0">
                  <a:solidFill>
                    <a:srgbClr val="FFFFFF">
                      <a:lumMod val="50000"/>
                    </a:srgbClr>
                  </a:solidFill>
                  <a:latin typeface="Open Sans" charset="0"/>
                  <a:ea typeface="Open Sans" charset="0"/>
                  <a:cs typeface="Open Sans" charset="0"/>
                </a:rPr>
                <a:t>C</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onfig</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Drift zu erwarten</a:t>
              </a:r>
            </a:p>
          </p:txBody>
        </p:sp>
      </p:grpSp>
      <p:grpSp>
        <p:nvGrpSpPr>
          <p:cNvPr id="43" name="Группа 42"/>
          <p:cNvGrpSpPr/>
          <p:nvPr/>
        </p:nvGrpSpPr>
        <p:grpSpPr>
          <a:xfrm>
            <a:off x="1630258" y="2787187"/>
            <a:ext cx="2356565" cy="1063934"/>
            <a:chOff x="1222693" y="2090388"/>
            <a:chExt cx="1767424" cy="797950"/>
          </a:xfrm>
        </p:grpSpPr>
        <p:sp>
          <p:nvSpPr>
            <p:cNvPr id="28" name="TextBox 27"/>
            <p:cNvSpPr txBox="1"/>
            <p:nvPr/>
          </p:nvSpPr>
          <p:spPr>
            <a:xfrm>
              <a:off x="1719095" y="2090388"/>
              <a:ext cx="1271022"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Geminderte Kosten</a:t>
              </a:r>
            </a:p>
          </p:txBody>
        </p:sp>
        <p:sp>
          <p:nvSpPr>
            <p:cNvPr id="29" name="TextBox 28"/>
            <p:cNvSpPr txBox="1"/>
            <p:nvPr/>
          </p:nvSpPr>
          <p:spPr>
            <a:xfrm>
              <a:off x="1222693" y="238464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Weniger manueller Aufwand muss betrieben werden somit auch weniger manuelle Kosten</a:t>
              </a:r>
            </a:p>
          </p:txBody>
        </p:sp>
      </p:grpSp>
      <p:grpSp>
        <p:nvGrpSpPr>
          <p:cNvPr id="44" name="Группа 43"/>
          <p:cNvGrpSpPr/>
          <p:nvPr/>
        </p:nvGrpSpPr>
        <p:grpSpPr>
          <a:xfrm>
            <a:off x="1310513" y="4355375"/>
            <a:ext cx="2356565" cy="1063934"/>
            <a:chOff x="982884" y="3266528"/>
            <a:chExt cx="1767424" cy="797950"/>
          </a:xfrm>
        </p:grpSpPr>
        <p:sp>
          <p:nvSpPr>
            <p:cNvPr id="30" name="TextBox 29"/>
            <p:cNvSpPr txBox="1"/>
            <p:nvPr/>
          </p:nvSpPr>
          <p:spPr>
            <a:xfrm>
              <a:off x="1452836" y="3266528"/>
              <a:ext cx="1297472"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Minimierung Fehler</a:t>
              </a:r>
            </a:p>
          </p:txBody>
        </p:sp>
        <p:sp>
          <p:nvSpPr>
            <p:cNvPr id="31" name="TextBox 30"/>
            <p:cNvSpPr txBox="1"/>
            <p:nvPr/>
          </p:nvSpPr>
          <p:spPr>
            <a:xfrm>
              <a:off x="982884" y="356078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 kein manueller Aufwand betrieben werden muss ist die Fehler Anfälligkeit deutlich geringer</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9332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platzhalter 15" descr="Ein Bild, das Himmel, draußen, Tag enthält.&#10;&#10;Automatisch generierte Beschreibung">
            <a:extLst>
              <a:ext uri="{FF2B5EF4-FFF2-40B4-BE49-F238E27FC236}">
                <a16:creationId xmlns:a16="http://schemas.microsoft.com/office/drawing/2014/main" id="{DA36A2B1-9939-8523-E1AC-F8F7AD129290}"/>
              </a:ext>
            </a:extLst>
          </p:cNvPr>
          <p:cNvPicPr>
            <a:picLocks noGrp="1" noChangeAspect="1"/>
          </p:cNvPicPr>
          <p:nvPr>
            <p:ph type="pic" sz="quarter" idx="10"/>
          </p:nvPr>
        </p:nvPicPr>
        <p:blipFill rotWithShape="1">
          <a:blip r:embed="rId2"/>
          <a:srcRect l="-180" r="56550"/>
          <a:stretch/>
        </p:blipFill>
        <p:spPr>
          <a:xfrm>
            <a:off x="5827713" y="0"/>
            <a:ext cx="6364287" cy="6858000"/>
          </a:xfrm>
        </p:spPr>
      </p:pic>
      <p:grpSp>
        <p:nvGrpSpPr>
          <p:cNvPr id="2" name="Группа 1"/>
          <p:cNvGrpSpPr/>
          <p:nvPr/>
        </p:nvGrpSpPr>
        <p:grpSpPr>
          <a:xfrm>
            <a:off x="239349" y="1028733"/>
            <a:ext cx="5458251" cy="1529650"/>
            <a:chOff x="179512" y="771550"/>
            <a:chExt cx="4093687" cy="1147238"/>
          </a:xfrm>
        </p:grpSpPr>
        <p:sp>
          <p:nvSpPr>
            <p:cNvPr id="5" name="TextBox 4"/>
            <p:cNvSpPr txBox="1"/>
            <p:nvPr/>
          </p:nvSpPr>
          <p:spPr>
            <a:xfrm>
              <a:off x="179512" y="771550"/>
              <a:ext cx="746839" cy="80791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sp>
          <p:nvSpPr>
            <p:cNvPr id="6" name="TextBox 5"/>
            <p:cNvSpPr txBox="1"/>
            <p:nvPr/>
          </p:nvSpPr>
          <p:spPr>
            <a:xfrm>
              <a:off x="1068958" y="869076"/>
              <a:ext cx="764873"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Terraform</a:t>
              </a:r>
              <a:endParaRPr kumimoji="0" lang="ru-RU"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1068958" y="1175507"/>
              <a:ext cx="3204241" cy="743281"/>
            </a:xfrm>
            <a:prstGeom prst="rect">
              <a:avLst/>
            </a:prstGeom>
            <a:noFill/>
          </p:spPr>
          <p:txBody>
            <a:bodyPr wrap="non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rPr>
                <a:t>“Terraform is an open-source infrastructure-as-configuration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rPr>
                <a:t>software tool created by </a:t>
              </a:r>
              <a:r>
                <a:rPr kumimoji="0" lang="en-GB" sz="1000" b="0" i="0" u="none" strike="noStrike" kern="1200" cap="none" spc="0" normalizeH="0" baseline="0" noProof="0" dirty="0" err="1">
                  <a:ln>
                    <a:noFill/>
                  </a:ln>
                  <a:solidFill>
                    <a:srgbClr val="7B7B7B"/>
                  </a:solidFill>
                  <a:effectLst/>
                  <a:uLnTx/>
                  <a:uFillTx/>
                  <a:latin typeface="Open Sans" charset="0"/>
                  <a:ea typeface="Open Sans" charset="0"/>
                  <a:cs typeface="Open Sans" charset="0"/>
                  <a:sym typeface="Arial"/>
                </a:rPr>
                <a:t>HashiCorp</a:t>
              </a:r>
              <a:r>
                <a:rPr kumimoji="0" lang="en-GB"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rPr>
                <a:t>. Users define and provide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rPr>
                <a:t>data </a:t>
              </a:r>
              <a:r>
                <a:rPr kumimoji="0" lang="en-GB" sz="1000" b="0" i="0" u="none" strike="noStrike" kern="1200" cap="none" spc="0" normalizeH="0" baseline="0" noProof="0" dirty="0" err="1">
                  <a:ln>
                    <a:noFill/>
                  </a:ln>
                  <a:solidFill>
                    <a:srgbClr val="7B7B7B"/>
                  </a:solidFill>
                  <a:effectLst/>
                  <a:uLnTx/>
                  <a:uFillTx/>
                  <a:latin typeface="Open Sans" charset="0"/>
                  <a:ea typeface="Open Sans" charset="0"/>
                  <a:cs typeface="Open Sans" charset="0"/>
                  <a:sym typeface="Arial"/>
                </a:rPr>
                <a:t>center</a:t>
              </a:r>
              <a:r>
                <a:rPr kumimoji="0" lang="en-GB"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rPr>
                <a:t> infrastructure using a declarative configuration language</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rPr>
                <a:t> known as </a:t>
              </a:r>
              <a:r>
                <a:rPr kumimoji="0" lang="en-GB" sz="1000" b="0" i="0" u="none" strike="noStrike" kern="1200" cap="none" spc="0" normalizeH="0" baseline="0" noProof="0" dirty="0" err="1">
                  <a:ln>
                    <a:noFill/>
                  </a:ln>
                  <a:solidFill>
                    <a:srgbClr val="7B7B7B"/>
                  </a:solidFill>
                  <a:effectLst/>
                  <a:uLnTx/>
                  <a:uFillTx/>
                  <a:latin typeface="Open Sans" charset="0"/>
                  <a:ea typeface="Open Sans" charset="0"/>
                  <a:cs typeface="Open Sans" charset="0"/>
                  <a:sym typeface="Arial"/>
                </a:rPr>
                <a:t>HashiCorp</a:t>
              </a:r>
              <a:r>
                <a:rPr kumimoji="0" lang="en-GB"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rPr>
                <a:t> Configuration Language, or optionally JSON.”</a:t>
              </a:r>
              <a:endParaRPr kumimoji="0" lang="ru-RU"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endParaRPr>
            </a:p>
          </p:txBody>
        </p:sp>
      </p:grpSp>
      <p:grpSp>
        <p:nvGrpSpPr>
          <p:cNvPr id="3" name="Группа 2"/>
          <p:cNvGrpSpPr/>
          <p:nvPr/>
        </p:nvGrpSpPr>
        <p:grpSpPr>
          <a:xfrm>
            <a:off x="256249" y="2613393"/>
            <a:ext cx="4856255" cy="1077219"/>
            <a:chOff x="192187" y="1960044"/>
            <a:chExt cx="3642191" cy="807914"/>
          </a:xfrm>
        </p:grpSpPr>
        <p:sp>
          <p:nvSpPr>
            <p:cNvPr id="10" name="TextBox 9"/>
            <p:cNvSpPr txBox="1"/>
            <p:nvPr/>
          </p:nvSpPr>
          <p:spPr>
            <a:xfrm>
              <a:off x="192187" y="1960044"/>
              <a:ext cx="746839" cy="80791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sp>
          <p:nvSpPr>
            <p:cNvPr id="11" name="TextBox 10"/>
            <p:cNvSpPr txBox="1"/>
            <p:nvPr/>
          </p:nvSpPr>
          <p:spPr>
            <a:xfrm>
              <a:off x="1068958" y="2071640"/>
              <a:ext cx="1333538"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AWS CloudFormation</a:t>
              </a:r>
              <a:endParaRPr kumimoji="0" lang="ru-RU"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2" name="TextBox 11"/>
            <p:cNvSpPr txBox="1"/>
            <p:nvPr/>
          </p:nvSpPr>
          <p:spPr>
            <a:xfrm>
              <a:off x="1068957" y="2315127"/>
              <a:ext cx="2765421" cy="397032"/>
            </a:xfrm>
            <a:prstGeom prst="rect">
              <a:avLst/>
            </a:prstGeom>
            <a:noFill/>
          </p:spPr>
          <p:txBody>
            <a:bodyPr wrap="non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rPr>
                <a:t>AWS eigene Lösung zur Bereitstellung und Verbreitung von</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000" kern="1200" dirty="0">
                  <a:solidFill>
                    <a:srgbClr val="7B7B7B"/>
                  </a:solidFill>
                  <a:latin typeface="Open Sans" charset="0"/>
                  <a:ea typeface="Open Sans" charset="0"/>
                  <a:cs typeface="Open Sans" charset="0"/>
                </a:rPr>
                <a:t>Infrastruktur als ein </a:t>
              </a:r>
              <a:r>
                <a:rPr lang="de-DE" sz="1000" kern="1200" dirty="0" err="1">
                  <a:solidFill>
                    <a:srgbClr val="7B7B7B"/>
                  </a:solidFill>
                  <a:latin typeface="Open Sans" charset="0"/>
                  <a:ea typeface="Open Sans" charset="0"/>
                  <a:cs typeface="Open Sans" charset="0"/>
                </a:rPr>
                <a:t>IaC</a:t>
              </a:r>
              <a:r>
                <a:rPr lang="de-DE" sz="1000" kern="1200" dirty="0">
                  <a:solidFill>
                    <a:srgbClr val="7B7B7B"/>
                  </a:solidFill>
                  <a:latin typeface="Open Sans" charset="0"/>
                  <a:ea typeface="Open Sans" charset="0"/>
                  <a:cs typeface="Open Sans" charset="0"/>
                </a:rPr>
                <a:t> Modell.</a:t>
              </a:r>
              <a:endParaRPr kumimoji="0" lang="de-DE"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endParaRPr>
            </a:p>
          </p:txBody>
        </p:sp>
      </p:grpSp>
      <p:grpSp>
        <p:nvGrpSpPr>
          <p:cNvPr id="8" name="Группа 7"/>
          <p:cNvGrpSpPr/>
          <p:nvPr/>
        </p:nvGrpSpPr>
        <p:grpSpPr>
          <a:xfrm>
            <a:off x="273149" y="4198050"/>
            <a:ext cx="5100647" cy="1218209"/>
            <a:chOff x="204862" y="3148538"/>
            <a:chExt cx="3825480" cy="913657"/>
          </a:xfrm>
        </p:grpSpPr>
        <p:sp>
          <p:nvSpPr>
            <p:cNvPr id="13" name="TextBox 12"/>
            <p:cNvSpPr txBox="1"/>
            <p:nvPr/>
          </p:nvSpPr>
          <p:spPr>
            <a:xfrm>
              <a:off x="204862" y="3148538"/>
              <a:ext cx="746839" cy="80791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sp>
          <p:nvSpPr>
            <p:cNvPr id="14" name="TextBox 13"/>
            <p:cNvSpPr txBox="1"/>
            <p:nvPr/>
          </p:nvSpPr>
          <p:spPr>
            <a:xfrm>
              <a:off x="1081633" y="3215040"/>
              <a:ext cx="790120"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On Premise </a:t>
              </a:r>
              <a:endParaRPr kumimoji="0" lang="ru-RU"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1068958" y="3492039"/>
              <a:ext cx="2961384" cy="570156"/>
            </a:xfrm>
            <a:prstGeom prst="rect">
              <a:avLst/>
            </a:prstGeom>
            <a:noFill/>
          </p:spPr>
          <p:txBody>
            <a:bodyPr wrap="non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00" b="0" i="0" u="none" strike="noStrike" kern="1200" cap="none" spc="0" normalizeH="0" baseline="0" dirty="0">
                  <a:ln>
                    <a:noFill/>
                  </a:ln>
                  <a:solidFill>
                    <a:srgbClr val="7B7B7B"/>
                  </a:solidFill>
                  <a:effectLst/>
                  <a:uLnTx/>
                  <a:uFillTx/>
                  <a:latin typeface="Open Sans" charset="0"/>
                  <a:ea typeface="Open Sans" charset="0"/>
                  <a:cs typeface="Open Sans" charset="0"/>
                  <a:sym typeface="Arial"/>
                </a:rPr>
                <a:t>Eigene Hardware sowie eigene Prozesse werden benutzt.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000" kern="1200" dirty="0">
                  <a:solidFill>
                    <a:srgbClr val="7B7B7B"/>
                  </a:solidFill>
                  <a:latin typeface="Open Sans" charset="0"/>
                  <a:ea typeface="Open Sans" charset="0"/>
                  <a:cs typeface="Open Sans" charset="0"/>
                </a:rPr>
                <a:t>Für die meisten Unternehmen die beste Methode da die Cloud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00" b="0" i="0" u="none" strike="noStrike" kern="1200" cap="none" spc="0" normalizeH="0" baseline="0" dirty="0">
                  <a:ln>
                    <a:noFill/>
                  </a:ln>
                  <a:solidFill>
                    <a:srgbClr val="7B7B7B"/>
                  </a:solidFill>
                  <a:effectLst/>
                  <a:uLnTx/>
                  <a:uFillTx/>
                  <a:latin typeface="Open Sans" charset="0"/>
                  <a:ea typeface="Open Sans" charset="0"/>
                  <a:cs typeface="Open Sans" charset="0"/>
                  <a:sym typeface="Arial"/>
                </a:rPr>
                <a:t>Mit</a:t>
              </a:r>
              <a:r>
                <a:rPr lang="de-DE" sz="1000" kern="1200" dirty="0">
                  <a:solidFill>
                    <a:srgbClr val="7B7B7B"/>
                  </a:solidFill>
                  <a:latin typeface="Open Sans" charset="0"/>
                  <a:ea typeface="Open Sans" charset="0"/>
                  <a:cs typeface="Open Sans" charset="0"/>
                </a:rPr>
                <a:t> weiteren Kosten verbunden ist.</a:t>
              </a:r>
              <a:endParaRPr kumimoji="0" lang="de-DE" sz="1000" b="0" i="0" u="none" strike="noStrike" kern="1200" cap="none" spc="0" normalizeH="0" baseline="0" dirty="0">
                <a:ln>
                  <a:noFill/>
                </a:ln>
                <a:solidFill>
                  <a:srgbClr val="7B7B7B"/>
                </a:solidFill>
                <a:effectLst/>
                <a:uLnTx/>
                <a:uFillTx/>
                <a:latin typeface="Open Sans" charset="0"/>
                <a:ea typeface="Open Sans" charset="0"/>
                <a:cs typeface="Open Sans" charset="0"/>
                <a:sym typeface="Arial"/>
              </a:endParaRPr>
            </a:p>
          </p:txBody>
        </p:sp>
      </p:gr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0" name="TextBox 1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8282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935693" cy="523220"/>
          </a:xfrm>
          <a:prstGeom prst="rect">
            <a:avLst/>
          </a:prstGeom>
          <a:noFill/>
        </p:spPr>
        <p:txBody>
          <a:bodyPr wrap="none" rtlCol="0">
            <a:spAutoFit/>
          </a:bodyPr>
          <a:lstStyle/>
          <a:p>
            <a:pPr lvl="0"/>
            <a:r>
              <a:rPr lang="de-DE" sz="2800" dirty="0">
                <a:solidFill>
                  <a:srgbClr val="383838"/>
                </a:solidFill>
                <a:latin typeface="Bebas Neue"/>
                <a:ea typeface="Bebas Neue"/>
                <a:cs typeface="Bebas Neue"/>
                <a:sym typeface="Bebas Neue"/>
              </a:rPr>
              <a:t>Vorbereiten der Infrastruktur</a:t>
            </a:r>
          </a:p>
        </p:txBody>
      </p:sp>
      <p:sp>
        <p:nvSpPr>
          <p:cNvPr id="8" name="TextBox 7"/>
          <p:cNvSpPr txBox="1"/>
          <p:nvPr/>
        </p:nvSpPr>
        <p:spPr>
          <a:xfrm>
            <a:off x="585050" y="3969308"/>
            <a:ext cx="3118270" cy="67499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333" kern="1200" dirty="0">
                <a:solidFill>
                  <a:srgbClr val="FFFFFF">
                    <a:lumMod val="50000"/>
                  </a:srgbClr>
                </a:solidFill>
                <a:latin typeface="Open Sans" charset="0"/>
                <a:ea typeface="Open Sans" charset="0"/>
                <a:cs typeface="Open Sans" charset="0"/>
              </a:rPr>
              <a:t>Kontroller der bestehenden </a:t>
            </a:r>
            <a:r>
              <a:rPr lang="de-DE" sz="1333" kern="1200" dirty="0" err="1">
                <a:solidFill>
                  <a:srgbClr val="FFFFFF">
                    <a:lumMod val="50000"/>
                  </a:srgbClr>
                </a:solidFill>
                <a:latin typeface="Open Sans" charset="0"/>
                <a:ea typeface="Open Sans" charset="0"/>
                <a:cs typeface="Open Sans" charset="0"/>
              </a:rPr>
              <a:t>Struckturen</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5AA46921-F5DF-8D87-9160-5977B63436EB}"/>
              </a:ext>
            </a:extLst>
          </p:cNvPr>
          <p:cNvPicPr>
            <a:picLocks noGrp="1" noChangeAspect="1"/>
          </p:cNvPicPr>
          <p:nvPr>
            <p:ph type="pic" sz="quarter" idx="10"/>
          </p:nvPr>
        </p:nvPicPr>
        <p:blipFill rotWithShape="1">
          <a:blip r:embed="rId3"/>
          <a:srcRect l="6363" t="-5326" r="4077" b="-5326"/>
          <a:stretch/>
        </p:blipFill>
        <p:spPr>
          <a:xfrm>
            <a:off x="4702286" y="0"/>
            <a:ext cx="7489716" cy="6858000"/>
          </a:xfrm>
          <a:solidFill>
            <a:schemeClr val="bg1"/>
          </a:solidFill>
        </p:spPr>
      </p:pic>
    </p:spTree>
    <p:extLst>
      <p:ext uri="{BB962C8B-B14F-4D97-AF65-F5344CB8AC3E}">
        <p14:creationId xmlns:p14="http://schemas.microsoft.com/office/powerpoint/2010/main" val="23124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6"/>
            <a:ext cx="4416489" cy="1006582"/>
            <a:chOff x="1619673" y="1131590"/>
            <a:chExt cx="3312367" cy="754937"/>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Kontrollieren Sie Ihre bestehende Hardware und die Runner die am letzten Tag eingerichtet wurden.</a:t>
              </a: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Kontrollieren</a:t>
              </a:r>
            </a:p>
          </p:txBody>
        </p:sp>
      </p:grpSp>
      <p:grpSp>
        <p:nvGrpSpPr>
          <p:cNvPr id="13" name="Группа 12"/>
          <p:cNvGrpSpPr/>
          <p:nvPr/>
        </p:nvGrpSpPr>
        <p:grpSpPr>
          <a:xfrm>
            <a:off x="2152792" y="3114640"/>
            <a:ext cx="4416489" cy="1221961"/>
            <a:chOff x="1614593" y="2335981"/>
            <a:chExt cx="3312367" cy="916471"/>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Um eine Anwendung im Hinblick auf die Echte Welt bereitzustellen wird ein gemeinsamer Cluster hierfür eingerichtet.</a:t>
              </a: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Kubernetes</a:t>
              </a: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Cluster</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933" kern="1200" dirty="0">
                  <a:solidFill>
                    <a:srgbClr val="FFFFFF">
                      <a:lumMod val="50000"/>
                    </a:srgbClr>
                  </a:solidFill>
                  <a:latin typeface="Open Sans" charset="0"/>
                  <a:ea typeface="Open Sans" charset="0"/>
                  <a:cs typeface="Open Sans" charset="0"/>
                </a:rPr>
                <a:t>Kurzeinführen in </a:t>
              </a:r>
              <a:r>
                <a:rPr lang="de-DE" sz="933" kern="1200" dirty="0" err="1">
                  <a:solidFill>
                    <a:srgbClr val="FFFFFF">
                      <a:lumMod val="50000"/>
                    </a:srgbClr>
                  </a:solidFill>
                  <a:latin typeface="Open Sans" charset="0"/>
                  <a:ea typeface="Open Sans" charset="0"/>
                  <a:cs typeface="Open Sans" charset="0"/>
                </a:rPr>
                <a:t>Kubernetes</a:t>
              </a:r>
              <a:r>
                <a:rPr lang="de-DE" sz="933" kern="1200" dirty="0">
                  <a:solidFill>
                    <a:srgbClr val="FFFFFF">
                      <a:lumMod val="50000"/>
                    </a:srgbClr>
                  </a:solidFill>
                  <a:latin typeface="Open Sans" charset="0"/>
                  <a:ea typeface="Open Sans" charset="0"/>
                  <a:cs typeface="Open Sans" charset="0"/>
                </a:rPr>
                <a:t> um den Cluster verwenden zu können.</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err="1">
                  <a:solidFill>
                    <a:srgbClr val="383838"/>
                  </a:solidFill>
                  <a:latin typeface="Bebas Neue" charset="0"/>
                  <a:ea typeface="Bebas Neue" charset="0"/>
                  <a:cs typeface="Bebas Neue" charset="0"/>
                </a:rPr>
                <a:t>Kubernetes</a:t>
              </a:r>
              <a:r>
                <a:rPr lang="de-DE" sz="1867" kern="1200" dirty="0">
                  <a:solidFill>
                    <a:srgbClr val="383838"/>
                  </a:solidFill>
                  <a:latin typeface="Bebas Neue" charset="0"/>
                  <a:ea typeface="Bebas Neue" charset="0"/>
                  <a:cs typeface="Bebas Neue" charset="0"/>
                </a:rPr>
                <a:t> Kennenlernen</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736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630147" y="3075057"/>
            <a:ext cx="693170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https://microk8s.io/#install-microk8s</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16</a:t>
              </a:r>
            </a:p>
          </p:txBody>
        </p:sp>
      </p:grpSp>
    </p:spTree>
    <p:extLst>
      <p:ext uri="{BB962C8B-B14F-4D97-AF65-F5344CB8AC3E}">
        <p14:creationId xmlns:p14="http://schemas.microsoft.com/office/powerpoint/2010/main" val="413882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890635" y="3075057"/>
            <a:ext cx="641072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sudo</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snap install microk8s --classic</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17</a:t>
              </a:r>
            </a:p>
          </p:txBody>
        </p:sp>
      </p:grpSp>
    </p:spTree>
    <p:extLst>
      <p:ext uri="{BB962C8B-B14F-4D97-AF65-F5344CB8AC3E}">
        <p14:creationId xmlns:p14="http://schemas.microsoft.com/office/powerpoint/2010/main" val="3630142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3066965" y="3075057"/>
            <a:ext cx="6058069" cy="132343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sudo usermod -a -G microk8s $USER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sudo chown -f -R $USER ~/.kube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18</a:t>
              </a:r>
            </a:p>
          </p:txBody>
        </p:sp>
      </p:grpSp>
    </p:spTree>
    <p:extLst>
      <p:ext uri="{BB962C8B-B14F-4D97-AF65-F5344CB8AC3E}">
        <p14:creationId xmlns:p14="http://schemas.microsoft.com/office/powerpoint/2010/main" val="1318021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5170104" y="3075057"/>
            <a:ext cx="185178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su - $USER</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19</a:t>
              </a:r>
            </a:p>
          </p:txBody>
        </p:sp>
      </p:grpSp>
    </p:spTree>
    <p:extLst>
      <p:ext uri="{BB962C8B-B14F-4D97-AF65-F5344CB8AC3E}">
        <p14:creationId xmlns:p14="http://schemas.microsoft.com/office/powerpoint/2010/main" val="77541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268" y="167466"/>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7334783" y="2601831"/>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9623882" y="2979320"/>
            <a:ext cx="2152467"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Segoe UI Light" panose="020B0502040204020203" pitchFamily="34" charset="0"/>
                <a:cs typeface="Segoe UI Light" panose="020B0502040204020203" pitchFamily="34" charset="0"/>
              </a:rPr>
              <a:t>Cöppicus</a:t>
            </a:r>
            <a:endPar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6120233"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10045441" y="2654165"/>
            <a:ext cx="1533846" cy="336807"/>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a:t>
            </a:r>
          </a:p>
        </p:txBody>
      </p:sp>
      <p:sp>
        <p:nvSpPr>
          <p:cNvPr id="24" name="Rechteck 23">
            <a:extLst>
              <a:ext uri="{FF2B5EF4-FFF2-40B4-BE49-F238E27FC236}">
                <a16:creationId xmlns:a16="http://schemas.microsoft.com/office/drawing/2014/main" id="{74A49754-0790-4536-B23F-FF97519A95DE}"/>
              </a:ext>
            </a:extLst>
          </p:cNvPr>
          <p:cNvSpPr/>
          <p:nvPr/>
        </p:nvSpPr>
        <p:spPr>
          <a:xfrm>
            <a:off x="43196" y="236863"/>
            <a:ext cx="5497929"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Ihr Veranstalter</a:t>
            </a:r>
          </a:p>
        </p:txBody>
      </p:sp>
    </p:spTree>
    <p:extLst>
      <p:ext uri="{BB962C8B-B14F-4D97-AF65-F5344CB8AC3E}">
        <p14:creationId xmlns:p14="http://schemas.microsoft.com/office/powerpoint/2010/main" val="7273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678236" y="3075057"/>
            <a:ext cx="683552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microk8s enable dns hostpath-storage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20</a:t>
              </a:r>
            </a:p>
          </p:txBody>
        </p:sp>
      </p:grpSp>
    </p:spTree>
    <p:extLst>
      <p:ext uri="{BB962C8B-B14F-4D97-AF65-F5344CB8AC3E}">
        <p14:creationId xmlns:p14="http://schemas.microsoft.com/office/powerpoint/2010/main" val="2932421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4403869" y="3075057"/>
            <a:ext cx="338426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microk8s add-node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21</a:t>
              </a:r>
            </a:p>
          </p:txBody>
        </p:sp>
      </p:grpSp>
    </p:spTree>
    <p:extLst>
      <p:ext uri="{BB962C8B-B14F-4D97-AF65-F5344CB8AC3E}">
        <p14:creationId xmlns:p14="http://schemas.microsoft.com/office/powerpoint/2010/main" val="1384839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7011F02-9E48-930D-6EA2-53134AC9F634}"/>
              </a:ext>
            </a:extLst>
          </p:cNvPr>
          <p:cNvPicPr>
            <a:picLocks noChangeAspect="1"/>
          </p:cNvPicPr>
          <p:nvPr/>
        </p:nvPicPr>
        <p:blipFill>
          <a:blip r:embed="rId2"/>
          <a:stretch>
            <a:fillRect/>
          </a:stretch>
        </p:blipFill>
        <p:spPr>
          <a:xfrm>
            <a:off x="643467" y="1520613"/>
            <a:ext cx="10905066" cy="3816772"/>
          </a:xfrm>
          <a:prstGeom prst="rect">
            <a:avLst/>
          </a:prstGeom>
        </p:spPr>
      </p:pic>
      <p:grpSp>
        <p:nvGrpSpPr>
          <p:cNvPr id="5" name="Группа 30">
            <a:extLst>
              <a:ext uri="{FF2B5EF4-FFF2-40B4-BE49-F238E27FC236}">
                <a16:creationId xmlns:a16="http://schemas.microsoft.com/office/drawing/2014/main" id="{85A93957-9353-8548-DFD0-B7BDBD66EC0B}"/>
              </a:ext>
            </a:extLst>
          </p:cNvPr>
          <p:cNvGrpSpPr/>
          <p:nvPr/>
        </p:nvGrpSpPr>
        <p:grpSpPr>
          <a:xfrm>
            <a:off x="11319310" y="359343"/>
            <a:ext cx="603183" cy="603183"/>
            <a:chOff x="8489482" y="269507"/>
            <a:chExt cx="452387" cy="452387"/>
          </a:xfrm>
        </p:grpSpPr>
        <p:sp>
          <p:nvSpPr>
            <p:cNvPr id="6" name="Овал 32">
              <a:extLst>
                <a:ext uri="{FF2B5EF4-FFF2-40B4-BE49-F238E27FC236}">
                  <a16:creationId xmlns:a16="http://schemas.microsoft.com/office/drawing/2014/main" id="{0880C993-DF35-B15D-C641-46F78DEA4A91}"/>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7" name="TextBox 33">
              <a:extLst>
                <a:ext uri="{FF2B5EF4-FFF2-40B4-BE49-F238E27FC236}">
                  <a16:creationId xmlns:a16="http://schemas.microsoft.com/office/drawing/2014/main" id="{A1F1D67C-5F5C-B7ED-06E3-9171677F3A29}"/>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22</a:t>
              </a:r>
            </a:p>
          </p:txBody>
        </p:sp>
      </p:grpSp>
    </p:spTree>
    <p:extLst>
      <p:ext uri="{BB962C8B-B14F-4D97-AF65-F5344CB8AC3E}">
        <p14:creationId xmlns:p14="http://schemas.microsoft.com/office/powerpoint/2010/main" val="2166835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3934189" y="3075057"/>
            <a:ext cx="4323621"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microk8s kubectl get no</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23</a:t>
              </a:r>
            </a:p>
          </p:txBody>
        </p:sp>
      </p:grpSp>
    </p:spTree>
    <p:extLst>
      <p:ext uri="{BB962C8B-B14F-4D97-AF65-F5344CB8AC3E}">
        <p14:creationId xmlns:p14="http://schemas.microsoft.com/office/powerpoint/2010/main" val="1764569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3165550" y="3075057"/>
            <a:ext cx="586089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alias kubectl='microk8s kubectl'</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24</a:t>
              </a:r>
            </a:p>
          </p:txBody>
        </p:sp>
      </p:grpSp>
    </p:spTree>
    <p:extLst>
      <p:ext uri="{BB962C8B-B14F-4D97-AF65-F5344CB8AC3E}">
        <p14:creationId xmlns:p14="http://schemas.microsoft.com/office/powerpoint/2010/main" val="2009382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2587568" cy="523220"/>
          </a:xfrm>
          <a:prstGeom prst="rect">
            <a:avLst/>
          </a:prstGeom>
          <a:noFill/>
        </p:spPr>
        <p:txBody>
          <a:bodyPr wrap="none" rtlCol="0">
            <a:spAutoFit/>
          </a:bodyPr>
          <a:lstStyle/>
          <a:p>
            <a:pPr lvl="0" defTabSz="914377">
              <a:buClrTx/>
            </a:pPr>
            <a:r>
              <a:rPr lang="de-DE" sz="2800" kern="1200" dirty="0" err="1">
                <a:solidFill>
                  <a:srgbClr val="FFFFFF"/>
                </a:solidFill>
                <a:latin typeface="Bebas Neue" charset="0"/>
                <a:ea typeface="Bebas Neue" charset="0"/>
                <a:cs typeface="Bebas Neue" charset="0"/>
              </a:rPr>
              <a:t>Staging</a:t>
            </a:r>
            <a:r>
              <a:rPr lang="de-DE" sz="2800" kern="1200" dirty="0">
                <a:solidFill>
                  <a:srgbClr val="FFFFFF"/>
                </a:solidFill>
                <a:latin typeface="Bebas Neue" charset="0"/>
                <a:ea typeface="Bebas Neue" charset="0"/>
                <a:cs typeface="Bebas Neue" charset="0"/>
              </a:rPr>
              <a:t> </a:t>
            </a:r>
            <a:r>
              <a:rPr lang="de-DE" sz="2800" kern="1200" dirty="0" err="1">
                <a:solidFill>
                  <a:srgbClr val="FFFFFF"/>
                </a:solidFill>
                <a:latin typeface="Bebas Neue" charset="0"/>
                <a:ea typeface="Bebas Neue" charset="0"/>
                <a:cs typeface="Bebas Neue" charset="0"/>
              </a:rPr>
              <a:t>Deployment</a:t>
            </a:r>
            <a:endParaRPr lang="de-DE" sz="2800" kern="1200" dirty="0">
              <a:solidFill>
                <a:srgbClr val="FFFFFF"/>
              </a:solidFill>
              <a:latin typeface="Bebas Neue" charset="0"/>
              <a:ea typeface="Bebas Neue" charset="0"/>
              <a:cs typeface="Bebas Neue" charset="0"/>
            </a:endParaRPr>
          </a:p>
        </p:txBody>
      </p:sp>
      <p:sp>
        <p:nvSpPr>
          <p:cNvPr id="8" name="TextBox 7"/>
          <p:cNvSpPr txBox="1"/>
          <p:nvPr/>
        </p:nvSpPr>
        <p:spPr>
          <a:xfrm>
            <a:off x="585050" y="3969308"/>
            <a:ext cx="3465742"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Konzept und Design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1656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descr="Ein Bild, das Text, Buch, Regal, gefüttert enthält.&#10;&#10;Automatisch generierte Beschreibung">
            <a:extLst>
              <a:ext uri="{FF2B5EF4-FFF2-40B4-BE49-F238E27FC236}">
                <a16:creationId xmlns:a16="http://schemas.microsoft.com/office/drawing/2014/main" id="{00B09C48-0D8C-017F-D050-3CA58F054068}"/>
              </a:ext>
            </a:extLst>
          </p:cNvPr>
          <p:cNvPicPr>
            <a:picLocks noGrp="1" noChangeAspect="1"/>
          </p:cNvPicPr>
          <p:nvPr>
            <p:ph type="pic" sz="quarter" idx="10"/>
          </p:nvPr>
        </p:nvPicPr>
        <p:blipFill rotWithShape="1">
          <a:blip r:embed="rId2"/>
          <a:srcRect l="1" r="34049"/>
          <a:stretch/>
        </p:blipFill>
        <p:spPr>
          <a:xfrm>
            <a:off x="0" y="0"/>
            <a:ext cx="8040688" cy="6858000"/>
          </a:xfrm>
        </p:spPr>
      </p:pic>
      <p:sp>
        <p:nvSpPr>
          <p:cNvPr id="16" name="TextBox 15"/>
          <p:cNvSpPr txBox="1"/>
          <p:nvPr/>
        </p:nvSpPr>
        <p:spPr>
          <a:xfrm>
            <a:off x="8330387" y="2115335"/>
            <a:ext cx="1090363"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Definition</a:t>
            </a:r>
          </a:p>
        </p:txBody>
      </p:sp>
      <p:sp>
        <p:nvSpPr>
          <p:cNvPr id="17" name="TextBox 16"/>
          <p:cNvSpPr txBox="1"/>
          <p:nvPr/>
        </p:nvSpPr>
        <p:spPr>
          <a:xfrm>
            <a:off x="8330388" y="2691399"/>
            <a:ext cx="3718275" cy="2832827"/>
          </a:xfrm>
          <a:prstGeom prst="rect">
            <a:avLst/>
          </a:prstGeom>
          <a:noFill/>
        </p:spPr>
        <p:txBody>
          <a:bodyPr wrap="square" rtlCol="0">
            <a:spAutoFit/>
          </a:bodyPr>
          <a:lstStyle/>
          <a:p>
            <a:pPr lvl="0" defTabSz="914377">
              <a:lnSpc>
                <a:spcPct val="150000"/>
              </a:lnSpc>
              <a:buClrTx/>
            </a:pPr>
            <a:r>
              <a:rPr lang="en-GB" sz="1200" kern="1200" dirty="0">
                <a:solidFill>
                  <a:srgbClr val="FFFFFF">
                    <a:lumMod val="50000"/>
                  </a:srgbClr>
                </a:solidFill>
                <a:latin typeface="Open Sans" charset="0"/>
                <a:ea typeface="Open Sans" charset="0"/>
                <a:cs typeface="Open Sans" charset="0"/>
              </a:rPr>
              <a:t>“A staging environment (stage) is a nearly exact replica of a production environment for software testing. Staging environments are made to test codes, builds, and updates to ensure quality under a production-like environment before application deployment.”</a:t>
            </a:r>
          </a:p>
          <a:p>
            <a:pPr lvl="0" defTabSz="914377">
              <a:lnSpc>
                <a:spcPct val="150000"/>
              </a:lnSpc>
              <a:buClrTx/>
            </a:pPr>
            <a:endParaRPr kumimoji="0" lang="en-GB"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lvl="0" defTabSz="914377">
              <a:lnSpc>
                <a:spcPct val="150000"/>
              </a:lnSpc>
              <a:buClrTx/>
            </a:pPr>
            <a:r>
              <a:rPr lang="de-DE" sz="1200" kern="1200" dirty="0">
                <a:solidFill>
                  <a:srgbClr val="FFFFFF">
                    <a:lumMod val="50000"/>
                  </a:srgbClr>
                </a:solidFill>
                <a:latin typeface="Open Sans" charset="0"/>
                <a:ea typeface="Open Sans" charset="0"/>
                <a:cs typeface="Open Sans" charset="0"/>
              </a:rPr>
              <a:t>Genau genommen geht es hier also um die einzelnen Stadien die eine Auslieferung durchlaufe muss um zu funktionieren.</a:t>
            </a:r>
            <a:endParaRPr kumimoji="0" lang="de-DE" sz="1200"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8" name="Группа 17"/>
          <p:cNvGrpSpPr/>
          <p:nvPr/>
        </p:nvGrpSpPr>
        <p:grpSpPr>
          <a:xfrm>
            <a:off x="11319310" y="339465"/>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0" name="TextBox 1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43703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What Is a Staging Environment and the Road to Optimized Deployment |  Bunnyshell |">
            <a:extLst>
              <a:ext uri="{FF2B5EF4-FFF2-40B4-BE49-F238E27FC236}">
                <a16:creationId xmlns:a16="http://schemas.microsoft.com/office/drawing/2014/main" id="{CD9210DF-D481-46C1-03D6-7F1733C524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4835" y="643466"/>
            <a:ext cx="10662329" cy="557106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Группа 30">
            <a:extLst>
              <a:ext uri="{FF2B5EF4-FFF2-40B4-BE49-F238E27FC236}">
                <a16:creationId xmlns:a16="http://schemas.microsoft.com/office/drawing/2014/main" id="{FC2ADCE8-CD25-7CB4-D32A-1FB78C8CD091}"/>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A209C6A2-B5E4-4353-C4D4-5C8C1B70C44B}"/>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8C3C477E-B7D9-0941-0FE2-CBE4AAC05833}"/>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27</a:t>
              </a:r>
            </a:p>
          </p:txBody>
        </p:sp>
      </p:grpSp>
    </p:spTree>
    <p:extLst>
      <p:ext uri="{BB962C8B-B14F-4D97-AF65-F5344CB8AC3E}">
        <p14:creationId xmlns:p14="http://schemas.microsoft.com/office/powerpoint/2010/main" val="2203069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Software Testing in the Staging Phase of Deployment | mabl">
            <a:extLst>
              <a:ext uri="{FF2B5EF4-FFF2-40B4-BE49-F238E27FC236}">
                <a16:creationId xmlns:a16="http://schemas.microsoft.com/office/drawing/2014/main" id="{F481F230-FA32-0095-26BE-8A32DEC88A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44731" y="643466"/>
            <a:ext cx="4902538" cy="55710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Группа 30">
            <a:extLst>
              <a:ext uri="{FF2B5EF4-FFF2-40B4-BE49-F238E27FC236}">
                <a16:creationId xmlns:a16="http://schemas.microsoft.com/office/drawing/2014/main" id="{BEEE10A0-1B45-4ACE-06EB-B51B95E73CEF}"/>
              </a:ext>
            </a:extLst>
          </p:cNvPr>
          <p:cNvGrpSpPr/>
          <p:nvPr/>
        </p:nvGrpSpPr>
        <p:grpSpPr>
          <a:xfrm>
            <a:off x="11319310" y="359343"/>
            <a:ext cx="603183" cy="603183"/>
            <a:chOff x="8489482" y="269507"/>
            <a:chExt cx="452387" cy="452387"/>
          </a:xfrm>
        </p:grpSpPr>
        <p:sp>
          <p:nvSpPr>
            <p:cNvPr id="4" name="Овал 32">
              <a:extLst>
                <a:ext uri="{FF2B5EF4-FFF2-40B4-BE49-F238E27FC236}">
                  <a16:creationId xmlns:a16="http://schemas.microsoft.com/office/drawing/2014/main" id="{BA9887B5-4F13-A3D8-8963-AF1189201ED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5" name="TextBox 33">
              <a:extLst>
                <a:ext uri="{FF2B5EF4-FFF2-40B4-BE49-F238E27FC236}">
                  <a16:creationId xmlns:a16="http://schemas.microsoft.com/office/drawing/2014/main" id="{02268396-1A52-EFC0-62BE-C770117E27BC}"/>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28</a:t>
              </a:r>
            </a:p>
          </p:txBody>
        </p:sp>
      </p:grpSp>
    </p:spTree>
    <p:extLst>
      <p:ext uri="{BB962C8B-B14F-4D97-AF65-F5344CB8AC3E}">
        <p14:creationId xmlns:p14="http://schemas.microsoft.com/office/powerpoint/2010/main" val="423948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0" name="Picture 2" descr="Software Testing in the Staging Phase of Deployment | mabl">
            <a:extLst>
              <a:ext uri="{FF2B5EF4-FFF2-40B4-BE49-F238E27FC236}">
                <a16:creationId xmlns:a16="http://schemas.microsoft.com/office/drawing/2014/main" id="{F481F230-FA32-0095-26BE-8A32DEC88A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 t="509" r="-13" b="5000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36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5" y="1630616"/>
            <a:ext cx="4718743" cy="884999"/>
            <a:chOff x="755576" y="1222961"/>
            <a:chExt cx="3539057" cy="663749"/>
          </a:xfrm>
        </p:grpSpPr>
        <p:sp>
          <p:nvSpPr>
            <p:cNvPr id="243" name="Google Shape;243;p2"/>
            <p:cNvSpPr txBox="1"/>
            <p:nvPr/>
          </p:nvSpPr>
          <p:spPr>
            <a:xfrm>
              <a:off x="755576" y="1222961"/>
              <a:ext cx="893514"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err="1">
                  <a:solidFill>
                    <a:srgbClr val="383838"/>
                  </a:solidFill>
                  <a:latin typeface="Bebas Neue"/>
                  <a:ea typeface="Bebas Neue"/>
                  <a:cs typeface="Bebas Neue"/>
                  <a:sym typeface="Bebas Neue"/>
                </a:rPr>
                <a:t>Rückblick</a:t>
              </a:r>
              <a:endParaRPr dirty="0"/>
            </a:p>
          </p:txBody>
        </p:sp>
        <p:sp>
          <p:nvSpPr>
            <p:cNvPr id="244" name="Google Shape;244;p2"/>
            <p:cNvSpPr txBox="1"/>
            <p:nvPr/>
          </p:nvSpPr>
          <p:spPr>
            <a:xfrm>
              <a:off x="766241" y="1517216"/>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Kurzer Rückblick über den letzten Tag und die dort gehalterten Themen. Hier können Fragen und Wünsche geäußert werden.</a:t>
              </a:r>
              <a:endParaRPr lang="de-DE" sz="867" b="0" i="0" u="none" strike="noStrike" cap="none" dirty="0">
                <a:solidFill>
                  <a:srgbClr val="7F7F7F"/>
                </a:solidFill>
                <a:latin typeface="Open Sans"/>
                <a:ea typeface="Open Sans"/>
                <a:cs typeface="Open Sans"/>
                <a:sym typeface="Open Sans"/>
              </a:endParaRPr>
            </a:p>
          </p:txBody>
        </p:sp>
      </p:grpSp>
      <p:grpSp>
        <p:nvGrpSpPr>
          <p:cNvPr id="245" name="Google Shape;245;p2"/>
          <p:cNvGrpSpPr/>
          <p:nvPr/>
        </p:nvGrpSpPr>
        <p:grpSpPr>
          <a:xfrm>
            <a:off x="950995" y="4188707"/>
            <a:ext cx="4718743" cy="884999"/>
            <a:chOff x="786136" y="2331037"/>
            <a:chExt cx="3539057" cy="663749"/>
          </a:xfrm>
        </p:grpSpPr>
        <p:sp>
          <p:nvSpPr>
            <p:cNvPr id="251" name="Google Shape;251;p2"/>
            <p:cNvSpPr txBox="1"/>
            <p:nvPr/>
          </p:nvSpPr>
          <p:spPr>
            <a:xfrm>
              <a:off x="786136" y="2331037"/>
              <a:ext cx="1980258"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Vorbereiten der Infrastruktur</a:t>
              </a:r>
            </a:p>
          </p:txBody>
        </p:sp>
        <p:sp>
          <p:nvSpPr>
            <p:cNvPr id="252" name="Google Shape;252;p2"/>
            <p:cNvSpPr txBox="1"/>
            <p:nvPr/>
          </p:nvSpPr>
          <p:spPr>
            <a:xfrm>
              <a:off x="796801" y="2625292"/>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Für das Praxisbeispiel muss die Infrastruktur vorbereitet werden. Dies wird innerhalb dieser Folien behandelt.</a:t>
              </a:r>
              <a:endParaRPr lang="de-DE" sz="867" b="0" i="0" u="none" strike="noStrike" cap="none" dirty="0">
                <a:solidFill>
                  <a:srgbClr val="7F7F7F"/>
                </a:solidFill>
                <a:latin typeface="Open Sans"/>
                <a:ea typeface="Open Sans"/>
                <a:cs typeface="Open Sans"/>
                <a:sym typeface="Open Sans"/>
              </a:endParaRP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1683394"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Infrastructure </a:t>
              </a:r>
              <a:r>
                <a:rPr lang="de-DE" sz="1600" b="0" i="0" u="none" strike="noStrike" cap="none" dirty="0" err="1">
                  <a:solidFill>
                    <a:srgbClr val="383838"/>
                  </a:solidFill>
                  <a:latin typeface="Bebas Neue"/>
                  <a:ea typeface="Bebas Neue"/>
                  <a:cs typeface="Bebas Neue"/>
                  <a:sym typeface="Bebas Neue"/>
                </a:rPr>
                <a:t>as</a:t>
              </a:r>
              <a:r>
                <a:rPr lang="de-DE" sz="1600" b="0" i="0" u="none" strike="noStrike" cap="none" dirty="0">
                  <a:solidFill>
                    <a:srgbClr val="383838"/>
                  </a:solidFill>
                  <a:latin typeface="Bebas Neue"/>
                  <a:ea typeface="Bebas Neue"/>
                  <a:cs typeface="Bebas Neue"/>
                  <a:sym typeface="Bebas Neue"/>
                </a:rPr>
                <a:t> Code (</a:t>
              </a:r>
              <a:r>
                <a:rPr lang="de-DE" sz="1600" b="0" i="0" u="none" strike="noStrike" cap="none" dirty="0" err="1">
                  <a:solidFill>
                    <a:srgbClr val="383838"/>
                  </a:solidFill>
                  <a:latin typeface="Bebas Neue"/>
                  <a:ea typeface="Bebas Neue"/>
                  <a:cs typeface="Bebas Neue"/>
                  <a:sym typeface="Bebas Neue"/>
                </a:rPr>
                <a:t>IaC</a:t>
              </a:r>
              <a:r>
                <a:rPr lang="de-DE" sz="1600" b="0" i="0" u="none" strike="noStrike" cap="none" dirty="0">
                  <a:solidFill>
                    <a:srgbClr val="383838"/>
                  </a:solidFill>
                  <a:latin typeface="Bebas Neue"/>
                  <a:ea typeface="Bebas Neue"/>
                  <a:cs typeface="Bebas Neue"/>
                  <a:sym typeface="Bebas Neue"/>
                </a:rPr>
                <a:t>)</a:t>
              </a:r>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Klärung was genau IAC ist und wie es genau uns hilft. Vorstellung der Konzepte und Design Ideen.</a:t>
              </a:r>
              <a:endParaRPr lang="de-DE" sz="867" b="0" i="0" u="none" strike="noStrike" cap="none" dirty="0">
                <a:solidFill>
                  <a:srgbClr val="7F7F7F"/>
                </a:solidFill>
                <a:latin typeface="Open Sans"/>
                <a:ea typeface="Open Sans"/>
                <a:cs typeface="Open Sans"/>
                <a:sym typeface="Open Sans"/>
              </a:endParaRP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0" name="Picture 2" descr="Software Testing in the Staging Phase of Deployment | mabl">
            <a:extLst>
              <a:ext uri="{FF2B5EF4-FFF2-40B4-BE49-F238E27FC236}">
                <a16:creationId xmlns:a16="http://schemas.microsoft.com/office/drawing/2014/main" id="{F481F230-FA32-0095-26BE-8A32DEC88A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16852" b="3365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022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0" name="Picture 2" descr="Software Testing in the Staging Phase of Deployment | mabl">
            <a:extLst>
              <a:ext uri="{FF2B5EF4-FFF2-40B4-BE49-F238E27FC236}">
                <a16:creationId xmlns:a16="http://schemas.microsoft.com/office/drawing/2014/main" id="{F481F230-FA32-0095-26BE-8A32DEC88A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8" t="50509" r="-131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795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4196983"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Tests mit </a:t>
            </a:r>
            <a:r>
              <a:rPr lang="de-DE" sz="2800" kern="1200" dirty="0" err="1">
                <a:solidFill>
                  <a:srgbClr val="FFFFFF"/>
                </a:solidFill>
                <a:latin typeface="Bebas Neue" charset="0"/>
                <a:ea typeface="Bebas Neue" charset="0"/>
                <a:cs typeface="Bebas Neue" charset="0"/>
              </a:rPr>
              <a:t>Selenium</a:t>
            </a:r>
            <a:r>
              <a:rPr lang="de-DE" sz="2800" kern="1200" dirty="0">
                <a:solidFill>
                  <a:srgbClr val="FFFFFF"/>
                </a:solidFill>
                <a:latin typeface="Bebas Neue" charset="0"/>
                <a:ea typeface="Bebas Neue" charset="0"/>
                <a:cs typeface="Bebas Neue" charset="0"/>
              </a:rPr>
              <a:t> in der Pipeline</a:t>
            </a:r>
          </a:p>
        </p:txBody>
      </p:sp>
      <p:sp>
        <p:nvSpPr>
          <p:cNvPr id="8" name="TextBox 7"/>
          <p:cNvSpPr txBox="1"/>
          <p:nvPr/>
        </p:nvSpPr>
        <p:spPr>
          <a:xfrm>
            <a:off x="585050" y="3969308"/>
            <a:ext cx="3465742"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Was ist </a:t>
            </a:r>
            <a:r>
              <a:rPr kumimoji="0" lang="de-DE" sz="1333"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Selenium</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79777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1A2C488F-31F1-2424-500D-1F28FF969906}"/>
              </a:ext>
            </a:extLst>
          </p:cNvPr>
          <p:cNvPicPr>
            <a:picLocks noChangeAspect="1"/>
          </p:cNvPicPr>
          <p:nvPr/>
        </p:nvPicPr>
        <p:blipFill>
          <a:blip r:embed="rId2"/>
          <a:stretch>
            <a:fillRect/>
          </a:stretch>
        </p:blipFill>
        <p:spPr>
          <a:xfrm>
            <a:off x="643467" y="2174917"/>
            <a:ext cx="10905066" cy="2508164"/>
          </a:xfrm>
          <a:prstGeom prst="rect">
            <a:avLst/>
          </a:prstGeom>
        </p:spPr>
      </p:pic>
      <p:grpSp>
        <p:nvGrpSpPr>
          <p:cNvPr id="5" name="Группа 30">
            <a:extLst>
              <a:ext uri="{FF2B5EF4-FFF2-40B4-BE49-F238E27FC236}">
                <a16:creationId xmlns:a16="http://schemas.microsoft.com/office/drawing/2014/main" id="{5E429213-017A-F261-EACA-3660E23B2ECA}"/>
              </a:ext>
            </a:extLst>
          </p:cNvPr>
          <p:cNvGrpSpPr/>
          <p:nvPr/>
        </p:nvGrpSpPr>
        <p:grpSpPr>
          <a:xfrm>
            <a:off x="11319310" y="359343"/>
            <a:ext cx="603183" cy="603183"/>
            <a:chOff x="8489482" y="269507"/>
            <a:chExt cx="452387" cy="452387"/>
          </a:xfrm>
        </p:grpSpPr>
        <p:sp>
          <p:nvSpPr>
            <p:cNvPr id="6" name="Овал 32">
              <a:extLst>
                <a:ext uri="{FF2B5EF4-FFF2-40B4-BE49-F238E27FC236}">
                  <a16:creationId xmlns:a16="http://schemas.microsoft.com/office/drawing/2014/main" id="{BF16C0C2-4726-67FD-2C0A-B8B7DBA5400B}"/>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7" name="TextBox 33">
              <a:extLst>
                <a:ext uri="{FF2B5EF4-FFF2-40B4-BE49-F238E27FC236}">
                  <a16:creationId xmlns:a16="http://schemas.microsoft.com/office/drawing/2014/main" id="{B2848A06-C8DE-4B45-A2C6-1E98FC59CA6D}"/>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33</a:t>
              </a:r>
            </a:p>
          </p:txBody>
        </p:sp>
      </p:grpSp>
    </p:spTree>
    <p:extLst>
      <p:ext uri="{BB962C8B-B14F-4D97-AF65-F5344CB8AC3E}">
        <p14:creationId xmlns:p14="http://schemas.microsoft.com/office/powerpoint/2010/main" val="4036144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platzhalter 15" descr="Ein Bild, das Text, Licht, Projektor, Nachthimmel enthält.&#10;&#10;Automatisch generierte Beschreibung">
            <a:extLst>
              <a:ext uri="{FF2B5EF4-FFF2-40B4-BE49-F238E27FC236}">
                <a16:creationId xmlns:a16="http://schemas.microsoft.com/office/drawing/2014/main" id="{489A7738-C6DA-9011-D616-76B1CD87C893}"/>
              </a:ext>
            </a:extLst>
          </p:cNvPr>
          <p:cNvPicPr>
            <a:picLocks noGrp="1" noChangeAspect="1"/>
          </p:cNvPicPr>
          <p:nvPr>
            <p:ph type="pic" sz="quarter" idx="10"/>
          </p:nvPr>
        </p:nvPicPr>
        <p:blipFill rotWithShape="1">
          <a:blip r:embed="rId2"/>
          <a:srcRect l="29448" r="8720"/>
          <a:stretch/>
        </p:blipFill>
        <p:spPr>
          <a:xfrm>
            <a:off x="5827713" y="0"/>
            <a:ext cx="6364287" cy="6858000"/>
          </a:xfrm>
        </p:spPr>
      </p:pic>
      <p:grpSp>
        <p:nvGrpSpPr>
          <p:cNvPr id="2" name="Группа 1"/>
          <p:cNvGrpSpPr/>
          <p:nvPr/>
        </p:nvGrpSpPr>
        <p:grpSpPr>
          <a:xfrm>
            <a:off x="239349" y="1028733"/>
            <a:ext cx="5442222" cy="1620188"/>
            <a:chOff x="179512" y="771550"/>
            <a:chExt cx="4081665" cy="1215141"/>
          </a:xfrm>
        </p:grpSpPr>
        <p:sp>
          <p:nvSpPr>
            <p:cNvPr id="5" name="TextBox 4"/>
            <p:cNvSpPr txBox="1"/>
            <p:nvPr/>
          </p:nvSpPr>
          <p:spPr>
            <a:xfrm>
              <a:off x="179512" y="771550"/>
              <a:ext cx="746839" cy="80791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sp>
          <p:nvSpPr>
            <p:cNvPr id="6" name="TextBox 5"/>
            <p:cNvSpPr txBox="1"/>
            <p:nvPr/>
          </p:nvSpPr>
          <p:spPr>
            <a:xfrm>
              <a:off x="1068958" y="869076"/>
              <a:ext cx="766075"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Web driver</a:t>
              </a:r>
              <a:endParaRPr kumimoji="0" lang="ru-RU"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1068958" y="1175507"/>
              <a:ext cx="3192219" cy="811184"/>
            </a:xfrm>
            <a:prstGeom prst="rect">
              <a:avLst/>
            </a:prstGeom>
            <a:noFill/>
          </p:spPr>
          <p:txBody>
            <a:bodyPr wrap="non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If you want to create robust, browser-based regression automation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suites and tests, scale and distribute scripts across many environments,</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 then you want to use Selenium WebDriver, a collection of language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specific bindings to drive a browser - the way it is meant to be driven.</a:t>
              </a:r>
              <a:endParaRPr kumimoji="0" lang="ru-RU"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endParaRPr>
            </a:p>
          </p:txBody>
        </p:sp>
      </p:grpSp>
      <p:grpSp>
        <p:nvGrpSpPr>
          <p:cNvPr id="3" name="Группа 2"/>
          <p:cNvGrpSpPr/>
          <p:nvPr/>
        </p:nvGrpSpPr>
        <p:grpSpPr>
          <a:xfrm>
            <a:off x="256249" y="2613394"/>
            <a:ext cx="5507073" cy="1555022"/>
            <a:chOff x="192187" y="1960044"/>
            <a:chExt cx="4130305" cy="1166266"/>
          </a:xfrm>
        </p:grpSpPr>
        <p:sp>
          <p:nvSpPr>
            <p:cNvPr id="10" name="TextBox 9"/>
            <p:cNvSpPr txBox="1"/>
            <p:nvPr/>
          </p:nvSpPr>
          <p:spPr>
            <a:xfrm>
              <a:off x="192187" y="1960044"/>
              <a:ext cx="746839" cy="80791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sp>
          <p:nvSpPr>
            <p:cNvPr id="11" name="TextBox 10"/>
            <p:cNvSpPr txBox="1"/>
            <p:nvPr/>
          </p:nvSpPr>
          <p:spPr>
            <a:xfrm>
              <a:off x="1068958" y="2071640"/>
              <a:ext cx="304410"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IDE</a:t>
              </a:r>
              <a:endParaRPr kumimoji="0" lang="ru-RU"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2" name="TextBox 11"/>
            <p:cNvSpPr txBox="1"/>
            <p:nvPr/>
          </p:nvSpPr>
          <p:spPr>
            <a:xfrm>
              <a:off x="1068957" y="2315127"/>
              <a:ext cx="3253535" cy="811183"/>
            </a:xfrm>
            <a:prstGeom prst="rect">
              <a:avLst/>
            </a:prstGeom>
            <a:noFill/>
          </p:spPr>
          <p:txBody>
            <a:bodyPr wrap="non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If you want to create quick bug reproduction scripts, create scripts to aid</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in automation-aided exploratory testing, then you want to use Selenium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IDE; a Chrome, Firefox and Edge add-on that will do simple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record-and-playback of interactions with the browser.</a:t>
              </a:r>
              <a:endParaRPr kumimoji="0" lang="de-DE" sz="1000" b="0" i="0" u="none" strike="noStrike" kern="1200" cap="none" spc="0" normalizeH="0" baseline="0" noProof="0" dirty="0">
                <a:ln>
                  <a:noFill/>
                </a:ln>
                <a:solidFill>
                  <a:srgbClr val="7B7B7B"/>
                </a:solidFill>
                <a:effectLst/>
                <a:uLnTx/>
                <a:uFillTx/>
                <a:latin typeface="Open Sans" charset="0"/>
                <a:ea typeface="Open Sans" charset="0"/>
                <a:cs typeface="Open Sans" charset="0"/>
                <a:sym typeface="Arial"/>
              </a:endParaRPr>
            </a:p>
          </p:txBody>
        </p:sp>
      </p:grpSp>
      <p:grpSp>
        <p:nvGrpSpPr>
          <p:cNvPr id="8" name="Группа 7"/>
          <p:cNvGrpSpPr/>
          <p:nvPr/>
        </p:nvGrpSpPr>
        <p:grpSpPr>
          <a:xfrm>
            <a:off x="273149" y="4198049"/>
            <a:ext cx="5557502" cy="1539579"/>
            <a:chOff x="204862" y="3148538"/>
            <a:chExt cx="4168121" cy="1154685"/>
          </a:xfrm>
        </p:grpSpPr>
        <p:sp>
          <p:nvSpPr>
            <p:cNvPr id="13" name="TextBox 12"/>
            <p:cNvSpPr txBox="1"/>
            <p:nvPr/>
          </p:nvSpPr>
          <p:spPr>
            <a:xfrm>
              <a:off x="204862" y="3148538"/>
              <a:ext cx="746839" cy="80791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6400"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sp>
          <p:nvSpPr>
            <p:cNvPr id="14" name="TextBox 13"/>
            <p:cNvSpPr txBox="1"/>
            <p:nvPr/>
          </p:nvSpPr>
          <p:spPr>
            <a:xfrm>
              <a:off x="1081633" y="3215040"/>
              <a:ext cx="378950"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Grid</a:t>
              </a:r>
              <a:endParaRPr kumimoji="0" lang="ru-RU" sz="1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1068958" y="3492039"/>
              <a:ext cx="3304025" cy="811184"/>
            </a:xfrm>
            <a:prstGeom prst="rect">
              <a:avLst/>
            </a:prstGeom>
            <a:noFill/>
          </p:spPr>
          <p:txBody>
            <a:bodyPr wrap="non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If you want to scale by distributing and running tests on several machines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and manage multiple environments from a central point, making it easy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to run the tests against a vast combination of browsers/OS, then you</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100" b="0" i="0" dirty="0">
                  <a:solidFill>
                    <a:srgbClr val="6F757A"/>
                  </a:solidFill>
                  <a:effectLst/>
                  <a:latin typeface="encode sans"/>
                </a:rPr>
                <a:t> want to use Selenium Grid.</a:t>
              </a:r>
              <a:endParaRPr kumimoji="0" lang="de-DE" sz="1000" b="0" i="0" u="none" strike="noStrike" kern="1200" cap="none" spc="0" normalizeH="0" baseline="0" dirty="0">
                <a:ln>
                  <a:noFill/>
                </a:ln>
                <a:solidFill>
                  <a:srgbClr val="7B7B7B"/>
                </a:solidFill>
                <a:effectLst/>
                <a:uLnTx/>
                <a:uFillTx/>
                <a:latin typeface="Open Sans" charset="0"/>
                <a:ea typeface="Open Sans" charset="0"/>
                <a:cs typeface="Open Sans" charset="0"/>
                <a:sym typeface="Arial"/>
              </a:endParaRPr>
            </a:p>
          </p:txBody>
        </p:sp>
      </p:gr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0" name="TextBox 1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29875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4196983"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Tests mit </a:t>
            </a:r>
            <a:r>
              <a:rPr lang="de-DE" sz="2800" kern="1200" dirty="0" err="1">
                <a:solidFill>
                  <a:srgbClr val="FFFFFF"/>
                </a:solidFill>
                <a:latin typeface="Bebas Neue" charset="0"/>
                <a:ea typeface="Bebas Neue" charset="0"/>
                <a:cs typeface="Bebas Neue" charset="0"/>
              </a:rPr>
              <a:t>Selenium</a:t>
            </a:r>
            <a:r>
              <a:rPr lang="de-DE" sz="2800" kern="1200" dirty="0">
                <a:solidFill>
                  <a:srgbClr val="FFFFFF"/>
                </a:solidFill>
                <a:latin typeface="Bebas Neue" charset="0"/>
                <a:ea typeface="Bebas Neue" charset="0"/>
                <a:cs typeface="Bebas Neue" charset="0"/>
              </a:rPr>
              <a:t> in der Pipeline</a:t>
            </a:r>
          </a:p>
        </p:txBody>
      </p:sp>
      <p:sp>
        <p:nvSpPr>
          <p:cNvPr id="8" name="TextBox 7"/>
          <p:cNvSpPr txBox="1"/>
          <p:nvPr/>
        </p:nvSpPr>
        <p:spPr>
          <a:xfrm>
            <a:off x="585050" y="3969308"/>
            <a:ext cx="3465742"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333" kern="1200" dirty="0">
                <a:solidFill>
                  <a:srgbClr val="FFFFFF"/>
                </a:solidFill>
                <a:latin typeface="Open Sans" charset="0"/>
                <a:ea typeface="Open Sans" charset="0"/>
                <a:cs typeface="Open Sans" charset="0"/>
              </a:rPr>
              <a:t>Aufgabe</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81049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6"/>
            <a:ext cx="4416489" cy="1006582"/>
            <a:chOff x="1619673" y="1131590"/>
            <a:chExt cx="3312367" cy="754937"/>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Finden Sie eine Möglichkeit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Selenium</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mit unserem Test Projekt zu verbinden.</a:t>
              </a: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Möglichkeiten</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3" name="Группа 12"/>
          <p:cNvGrpSpPr/>
          <p:nvPr/>
        </p:nvGrpSpPr>
        <p:grpSpPr>
          <a:xfrm>
            <a:off x="2152792" y="3114639"/>
            <a:ext cx="4416489" cy="1006582"/>
            <a:chOff x="1614593" y="2335981"/>
            <a:chExt cx="3312367" cy="754937"/>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933" kern="1200" dirty="0">
                  <a:solidFill>
                    <a:srgbClr val="FFFFFF">
                      <a:lumMod val="50000"/>
                    </a:srgbClr>
                  </a:solidFill>
                  <a:latin typeface="Open Sans" charset="0"/>
                  <a:ea typeface="Open Sans" charset="0"/>
                  <a:cs typeface="Open Sans" charset="0"/>
                </a:rPr>
                <a:t>Entwickeln Sie einen Test für unsere Anwendung und führen Sie diesen aus.</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Tests einsetzen</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Testen Sie sich durch das Ergebnis durch und denken Sie über weitere Ideen nach wie man Tests einsetzen kann.</a:t>
              </a: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Überprüfen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24906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2417650"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Deploy </a:t>
            </a:r>
            <a:r>
              <a:rPr lang="de-DE" sz="2800" kern="1200" dirty="0" err="1">
                <a:solidFill>
                  <a:srgbClr val="FFFFFF"/>
                </a:solidFill>
                <a:latin typeface="Bebas Neue" charset="0"/>
                <a:ea typeface="Bebas Neue" charset="0"/>
                <a:cs typeface="Bebas Neue" charset="0"/>
              </a:rPr>
              <a:t>Production</a:t>
            </a:r>
            <a:endParaRPr lang="de-DE" sz="2800" kern="1200" dirty="0">
              <a:solidFill>
                <a:srgbClr val="FFFFFF"/>
              </a:solidFill>
              <a:latin typeface="Bebas Neue" charset="0"/>
              <a:ea typeface="Bebas Neue" charset="0"/>
              <a:cs typeface="Bebas Neue" charset="0"/>
            </a:endParaRPr>
          </a:p>
        </p:txBody>
      </p:sp>
      <p:sp>
        <p:nvSpPr>
          <p:cNvPr id="8" name="TextBox 7"/>
          <p:cNvSpPr txBox="1"/>
          <p:nvPr/>
        </p:nvSpPr>
        <p:spPr>
          <a:xfrm>
            <a:off x="585050" y="3969308"/>
            <a:ext cx="3465742" cy="67499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333" kern="1200" dirty="0">
                <a:solidFill>
                  <a:srgbClr val="FFFFFF"/>
                </a:solidFill>
                <a:latin typeface="Open Sans" charset="0"/>
                <a:ea typeface="Open Sans" charset="0"/>
                <a:cs typeface="Open Sans" charset="0"/>
              </a:rPr>
              <a:t>Entwickeln Sie einen Produktionsworkflow</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27431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6"/>
            <a:ext cx="4416489" cy="1006582"/>
            <a:chOff x="1619673" y="1131590"/>
            <a:chExt cx="3312367" cy="754937"/>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Denken Sie zurück an den gesamten Kurs bis jetzt und über alle Elemente die in diesem besprochen wurden.</a:t>
              </a: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Möglichkeiten</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3" name="Группа 12"/>
          <p:cNvGrpSpPr/>
          <p:nvPr/>
        </p:nvGrpSpPr>
        <p:grpSpPr>
          <a:xfrm>
            <a:off x="2152792" y="3114640"/>
            <a:ext cx="4416489" cy="1221961"/>
            <a:chOff x="1614593" y="2335981"/>
            <a:chExt cx="3312367" cy="916471"/>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933" kern="1200" dirty="0">
                  <a:solidFill>
                    <a:srgbClr val="FFFFFF">
                      <a:lumMod val="50000"/>
                    </a:srgbClr>
                  </a:solidFill>
                  <a:latin typeface="Open Sans" charset="0"/>
                  <a:ea typeface="Open Sans" charset="0"/>
                  <a:cs typeface="Open Sans" charset="0"/>
                </a:rPr>
                <a:t>Entwickeln Sie einen eigenen Workflow der über alle Schritte verfügt der für den Einsatz im Produktiv Betrieb gebraucht wird.</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Alleine</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Führen Sie diese Workflow als Gruppe zusammen und setzen Sie diesen dann gemeinsam um.</a:t>
              </a: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Gruppe</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90049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169661"/>
            <a:ext cx="2627642" cy="954107"/>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Monitoring von </a:t>
            </a:r>
          </a:p>
          <a:p>
            <a:pPr lvl="0" defTabSz="914377">
              <a:buClrTx/>
            </a:pPr>
            <a:r>
              <a:rPr lang="de-DE" sz="2800" kern="1200" dirty="0">
                <a:solidFill>
                  <a:srgbClr val="FFFFFF"/>
                </a:solidFill>
                <a:latin typeface="Bebas Neue" charset="0"/>
                <a:ea typeface="Bebas Neue" charset="0"/>
                <a:cs typeface="Bebas Neue" charset="0"/>
              </a:rPr>
              <a:t>Cloud-Anwendungen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39478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7" name="Google Shape;277;p3"/>
          <p:cNvGrpSpPr/>
          <p:nvPr/>
        </p:nvGrpSpPr>
        <p:grpSpPr>
          <a:xfrm>
            <a:off x="7097151" y="1630616"/>
            <a:ext cx="4718743" cy="884999"/>
            <a:chOff x="5322863" y="1222961"/>
            <a:chExt cx="3539057" cy="663749"/>
          </a:xfrm>
        </p:grpSpPr>
        <p:sp>
          <p:nvSpPr>
            <p:cNvPr id="279" name="Google Shape;279;p3"/>
            <p:cNvSpPr txBox="1"/>
            <p:nvPr/>
          </p:nvSpPr>
          <p:spPr>
            <a:xfrm>
              <a:off x="5322863" y="1222961"/>
              <a:ext cx="3292905"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dirty="0" err="1">
                  <a:ln>
                    <a:noFill/>
                  </a:ln>
                  <a:solidFill>
                    <a:srgbClr val="383838"/>
                  </a:solidFill>
                  <a:effectLst/>
                  <a:uLnTx/>
                  <a:uFillTx/>
                  <a:latin typeface="Bebas Neue"/>
                  <a:ea typeface="Bebas Neue"/>
                  <a:cs typeface="Bebas Neue"/>
                  <a:sym typeface="Bebas Neue"/>
                </a:rPr>
                <a:t>Staging</a:t>
              </a:r>
              <a:r>
                <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rPr>
                <a:t> </a:t>
              </a:r>
              <a:r>
                <a:rPr kumimoji="0" lang="de-DE" sz="1600" b="0" i="0" u="none" strike="noStrike" kern="0" cap="none" spc="0" normalizeH="0" baseline="0" dirty="0" err="1">
                  <a:ln>
                    <a:noFill/>
                  </a:ln>
                  <a:solidFill>
                    <a:srgbClr val="383838"/>
                  </a:solidFill>
                  <a:effectLst/>
                  <a:uLnTx/>
                  <a:uFillTx/>
                  <a:latin typeface="Bebas Neue"/>
                  <a:ea typeface="Bebas Neue"/>
                  <a:cs typeface="Bebas Neue"/>
                  <a:sym typeface="Bebas Neue"/>
                </a:rPr>
                <a:t>Deployment</a:t>
              </a:r>
              <a:endPar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endParaRPr>
            </a:p>
          </p:txBody>
        </p:sp>
        <p:sp>
          <p:nvSpPr>
            <p:cNvPr id="280" name="Google Shape;280;p3"/>
            <p:cNvSpPr txBox="1"/>
            <p:nvPr/>
          </p:nvSpPr>
          <p:spPr>
            <a:xfrm>
              <a:off x="5333528" y="1517216"/>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Was genau ist ein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Staging</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Deployment</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und wie genau funktioniert es. Welche weiteren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Deployment</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Typen gibt es.</a:t>
              </a:r>
            </a:p>
          </p:txBody>
        </p:sp>
      </p:grpSp>
      <p:grpSp>
        <p:nvGrpSpPr>
          <p:cNvPr id="281" name="Google Shape;281;p3"/>
          <p:cNvGrpSpPr/>
          <p:nvPr/>
        </p:nvGrpSpPr>
        <p:grpSpPr>
          <a:xfrm>
            <a:off x="7137900" y="3049796"/>
            <a:ext cx="4718742" cy="943255"/>
            <a:chOff x="5353424" y="2287345"/>
            <a:chExt cx="3539056" cy="707441"/>
          </a:xfrm>
        </p:grpSpPr>
        <p:sp>
          <p:nvSpPr>
            <p:cNvPr id="287" name="Google Shape;287;p3"/>
            <p:cNvSpPr txBox="1"/>
            <p:nvPr/>
          </p:nvSpPr>
          <p:spPr>
            <a:xfrm>
              <a:off x="5353424" y="2287345"/>
              <a:ext cx="3402950"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Tests mit </a:t>
              </a:r>
              <a:r>
                <a:rPr kumimoji="0" lang="de-DE" sz="1600" b="0" i="0" u="none" strike="noStrike" kern="0" cap="none" spc="0" normalizeH="0" baseline="0" noProof="0" dirty="0" err="1">
                  <a:ln>
                    <a:noFill/>
                  </a:ln>
                  <a:solidFill>
                    <a:srgbClr val="383838"/>
                  </a:solidFill>
                  <a:effectLst/>
                  <a:uLnTx/>
                  <a:uFillTx/>
                  <a:latin typeface="Bebas Neue"/>
                  <a:ea typeface="Bebas Neue"/>
                  <a:cs typeface="Bebas Neue"/>
                  <a:sym typeface="Bebas Neue"/>
                </a:rPr>
                <a:t>Selenium</a:t>
              </a: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 in der Pipeline</a:t>
              </a:r>
            </a:p>
          </p:txBody>
        </p:sp>
        <p:sp>
          <p:nvSpPr>
            <p:cNvPr id="288" name="Google Shape;288;p3"/>
            <p:cNvSpPr txBox="1"/>
            <p:nvPr/>
          </p:nvSpPr>
          <p:spPr>
            <a:xfrm>
              <a:off x="5364088" y="2625292"/>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dirty="0">
                  <a:ln>
                    <a:noFill/>
                  </a:ln>
                  <a:solidFill>
                    <a:srgbClr val="7F7F7F"/>
                  </a:solidFill>
                  <a:effectLst/>
                  <a:uLnTx/>
                  <a:uFillTx/>
                  <a:latin typeface="Open Sans"/>
                  <a:ea typeface="Open Sans"/>
                  <a:cs typeface="Open Sans"/>
                  <a:sym typeface="Open Sans"/>
                </a:rPr>
                <a:t>Wie genau wird </a:t>
              </a:r>
              <a:r>
                <a:rPr kumimoji="0" lang="de-DE" sz="867" b="0" i="0" u="none" strike="noStrike" kern="0" cap="none" spc="0" normalizeH="0" baseline="0" dirty="0" err="1">
                  <a:ln>
                    <a:noFill/>
                  </a:ln>
                  <a:solidFill>
                    <a:srgbClr val="7F7F7F"/>
                  </a:solidFill>
                  <a:effectLst/>
                  <a:uLnTx/>
                  <a:uFillTx/>
                  <a:latin typeface="Open Sans"/>
                  <a:ea typeface="Open Sans"/>
                  <a:cs typeface="Open Sans"/>
                  <a:sym typeface="Open Sans"/>
                </a:rPr>
                <a:t>Selenium</a:t>
              </a:r>
              <a:r>
                <a:rPr kumimoji="0" lang="de-DE" sz="867" b="0" i="0" u="none" strike="noStrike" kern="0" cap="none" spc="0" normalizeH="0" baseline="0" dirty="0">
                  <a:ln>
                    <a:noFill/>
                  </a:ln>
                  <a:solidFill>
                    <a:srgbClr val="7F7F7F"/>
                  </a:solidFill>
                  <a:effectLst/>
                  <a:uLnTx/>
                  <a:uFillTx/>
                  <a:latin typeface="Open Sans"/>
                  <a:ea typeface="Open Sans"/>
                  <a:cs typeface="Open Sans"/>
                  <a:sym typeface="Open Sans"/>
                </a:rPr>
                <a:t> verwendet und was genau is</a:t>
              </a:r>
              <a:r>
                <a:rPr lang="de-DE" sz="867" dirty="0">
                  <a:solidFill>
                    <a:srgbClr val="7F7F7F"/>
                  </a:solidFill>
                  <a:latin typeface="Open Sans"/>
                  <a:ea typeface="Open Sans"/>
                  <a:cs typeface="Open Sans"/>
                  <a:sym typeface="Open Sans"/>
                </a:rPr>
                <a:t>t </a:t>
              </a:r>
              <a:r>
                <a:rPr lang="de-DE" sz="867" dirty="0" err="1">
                  <a:solidFill>
                    <a:srgbClr val="7F7F7F"/>
                  </a:solidFill>
                  <a:latin typeface="Open Sans"/>
                  <a:ea typeface="Open Sans"/>
                  <a:cs typeface="Open Sans"/>
                  <a:sym typeface="Open Sans"/>
                </a:rPr>
                <a:t>Selenium</a:t>
              </a:r>
              <a:r>
                <a:rPr lang="de-DE" sz="867" dirty="0">
                  <a:solidFill>
                    <a:srgbClr val="7F7F7F"/>
                  </a:solidFill>
                  <a:latin typeface="Open Sans"/>
                  <a:ea typeface="Open Sans"/>
                  <a:cs typeface="Open Sans"/>
                  <a:sym typeface="Open Sans"/>
                </a:rPr>
                <a:t>. Gemeinsames einbauen von </a:t>
              </a:r>
              <a:r>
                <a:rPr lang="de-DE" sz="867" dirty="0" err="1">
                  <a:solidFill>
                    <a:srgbClr val="7F7F7F"/>
                  </a:solidFill>
                  <a:latin typeface="Open Sans"/>
                  <a:ea typeface="Open Sans"/>
                  <a:cs typeface="Open Sans"/>
                  <a:sym typeface="Open Sans"/>
                </a:rPr>
                <a:t>Selenium</a:t>
              </a:r>
              <a:r>
                <a:rPr lang="de-DE" sz="867" dirty="0">
                  <a:solidFill>
                    <a:srgbClr val="7F7F7F"/>
                  </a:solidFill>
                  <a:latin typeface="Open Sans"/>
                  <a:ea typeface="Open Sans"/>
                  <a:cs typeface="Open Sans"/>
                  <a:sym typeface="Open Sans"/>
                </a:rPr>
                <a:t> in ein Projekt.</a:t>
              </a:r>
              <a:endParaRPr kumimoji="0" lang="de-DE" sz="867" b="0" i="0" u="none" strike="noStrike" kern="0" cap="none" spc="0" normalizeH="0" baseline="0" dirty="0">
                <a:ln>
                  <a:noFill/>
                </a:ln>
                <a:solidFill>
                  <a:srgbClr val="7F7F7F"/>
                </a:solidFill>
                <a:effectLst/>
                <a:uLnTx/>
                <a:uFillTx/>
                <a:latin typeface="Open Sans"/>
                <a:ea typeface="Open Sans"/>
                <a:cs typeface="Open Sans"/>
                <a:sym typeface="Open Sans"/>
              </a:endParaRPr>
            </a:p>
          </p:txBody>
        </p:sp>
      </p:grpSp>
      <p:grpSp>
        <p:nvGrpSpPr>
          <p:cNvPr id="289" name="Google Shape;289;p3"/>
          <p:cNvGrpSpPr/>
          <p:nvPr/>
        </p:nvGrpSpPr>
        <p:grpSpPr>
          <a:xfrm>
            <a:off x="7111367" y="4515888"/>
            <a:ext cx="4731053" cy="831174"/>
            <a:chOff x="5333527" y="3386918"/>
            <a:chExt cx="3548291" cy="623381"/>
          </a:xfrm>
        </p:grpSpPr>
        <p:sp>
          <p:nvSpPr>
            <p:cNvPr id="295" name="Google Shape;295;p3"/>
            <p:cNvSpPr txBox="1"/>
            <p:nvPr/>
          </p:nvSpPr>
          <p:spPr>
            <a:xfrm>
              <a:off x="5333527" y="3386918"/>
              <a:ext cx="3482056" cy="25388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Deploy </a:t>
              </a:r>
              <a:r>
                <a:rPr kumimoji="0" lang="de-DE" sz="1600" b="0" i="0" u="none" strike="noStrike" kern="0" cap="none" spc="0" normalizeH="0" baseline="0" noProof="0" dirty="0" err="1">
                  <a:ln>
                    <a:noFill/>
                  </a:ln>
                  <a:solidFill>
                    <a:srgbClr val="383838"/>
                  </a:solidFill>
                  <a:effectLst/>
                  <a:uLnTx/>
                  <a:uFillTx/>
                  <a:latin typeface="Bebas Neue"/>
                  <a:ea typeface="Bebas Neue"/>
                  <a:cs typeface="Bebas Neue"/>
                  <a:sym typeface="Bebas Neue"/>
                </a:rPr>
                <a:t>Production</a:t>
              </a:r>
              <a:endPar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endParaRPr>
            </a:p>
          </p:txBody>
        </p:sp>
        <p:sp>
          <p:nvSpPr>
            <p:cNvPr id="296" name="Google Shape;296;p3"/>
            <p:cNvSpPr txBox="1"/>
            <p:nvPr/>
          </p:nvSpPr>
          <p:spPr>
            <a:xfrm>
              <a:off x="5353426" y="3640804"/>
              <a:ext cx="3528392" cy="36949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Production</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Deployment</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Woran muss gedacht werden und welche Schritte müssen davor geschehen.</a:t>
              </a: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6B73A"/>
                  </a:solidFill>
                  <a:effectLst/>
                  <a:uLnTx/>
                  <a:uFillTx/>
                  <a:latin typeface="Bebas Neue"/>
                  <a:ea typeface="Bebas Neue"/>
                  <a:cs typeface="Bebas Neue"/>
                  <a:sym typeface="Bebas Neue"/>
                </a:rPr>
                <a:t>4</a:t>
              </a:r>
              <a:endParaRPr kumimoji="0" sz="1600" b="0" i="0" u="none" strike="noStrike" kern="0" cap="none" spc="0" normalizeH="0" baseline="0" noProof="0" dirty="0">
                <a:ln>
                  <a:noFill/>
                </a:ln>
                <a:solidFill>
                  <a:srgbClr val="F6B73A"/>
                </a:solidFill>
                <a:effectLst/>
                <a:uLnTx/>
                <a:uFillTx/>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4F321583-7B06-5F28-B8C7-A761584FED77}"/>
              </a:ext>
            </a:extLst>
          </p:cNvPr>
          <p:cNvPicPr>
            <a:picLocks noGrp="1" noChangeAspect="1"/>
          </p:cNvPicPr>
          <p:nvPr>
            <p:ph type="pic" idx="2"/>
          </p:nvPr>
        </p:nvPicPr>
        <p:blipFill rotWithShape="1">
          <a:blip r:embed="rId3"/>
          <a:srcRect l="16236" t="-13263" r="15261" b="-12615"/>
          <a:stretch/>
        </p:blipFill>
        <p:spPr>
          <a:xfrm>
            <a:off x="0" y="0"/>
            <a:ext cx="6096000" cy="6858000"/>
          </a:xfrm>
          <a:prstGeom prst="rect">
            <a:avLst/>
          </a:prstGeom>
          <a:solidFill>
            <a:schemeClr val="bg1"/>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itHub - fluent/fluentd: Fluentd: Unified Logging Layer (project under CNCF)">
            <a:extLst>
              <a:ext uri="{FF2B5EF4-FFF2-40B4-BE49-F238E27FC236}">
                <a16:creationId xmlns:a16="http://schemas.microsoft.com/office/drawing/2014/main" id="{FE14D4BE-8338-7FD5-446F-428F26E70D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56902" y="643466"/>
            <a:ext cx="8878195"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385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195CAC4-EF82-3D9B-C9E8-17A4C218ED78}"/>
              </a:ext>
            </a:extLst>
          </p:cNvPr>
          <p:cNvPicPr>
            <a:picLocks noChangeAspect="1"/>
          </p:cNvPicPr>
          <p:nvPr/>
        </p:nvPicPr>
        <p:blipFill>
          <a:blip r:embed="rId2"/>
          <a:stretch>
            <a:fillRect/>
          </a:stretch>
        </p:blipFill>
        <p:spPr>
          <a:xfrm>
            <a:off x="643467" y="879940"/>
            <a:ext cx="10905066" cy="5098119"/>
          </a:xfrm>
          <a:prstGeom prst="rect">
            <a:avLst/>
          </a:prstGeom>
        </p:spPr>
      </p:pic>
    </p:spTree>
    <p:extLst>
      <p:ext uri="{BB962C8B-B14F-4D97-AF65-F5344CB8AC3E}">
        <p14:creationId xmlns:p14="http://schemas.microsoft.com/office/powerpoint/2010/main" val="2597068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573" y="1736436"/>
            <a:ext cx="8814496" cy="4355070"/>
          </a:xfrm>
          <a:prstGeom prst="rect">
            <a:avLst/>
          </a:prstGeom>
        </p:spPr>
      </p:pic>
      <p:pic>
        <p:nvPicPr>
          <p:cNvPr id="15" name="Bildplatzhalter 14" descr="Ein Bild, das Text, Frachtcontainer, Outdoorobjekt enthält.&#10;&#10;Automatisch generierte Beschreibung">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a:blip r:embed="rId4"/>
          <a:srcRect t="2283" b="2283"/>
          <a:stretch>
            <a:fillRect/>
          </a:stretch>
        </p:blipFill>
        <p:spPr>
          <a:xfrm>
            <a:off x="1055688" y="2011363"/>
            <a:ext cx="4970462" cy="3171825"/>
          </a:xfrm>
        </p:spPr>
      </p:pic>
      <p:grpSp>
        <p:nvGrpSpPr>
          <p:cNvPr id="11" name="Группа 10"/>
          <p:cNvGrpSpPr/>
          <p:nvPr/>
        </p:nvGrpSpPr>
        <p:grpSpPr>
          <a:xfrm>
            <a:off x="4801318" y="4113962"/>
            <a:ext cx="6144683" cy="1743913"/>
            <a:chOff x="2915816" y="1635646"/>
            <a:chExt cx="4608512" cy="1660904"/>
          </a:xfrm>
        </p:grpSpPr>
        <p:sp>
          <p:nvSpPr>
            <p:cNvPr id="3" name="Прямоугольник 2"/>
            <p:cNvSpPr/>
            <p:nvPr/>
          </p:nvSpPr>
          <p:spPr>
            <a:xfrm>
              <a:off x="2915816" y="1635646"/>
              <a:ext cx="4608512" cy="1660904"/>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1290257" cy="32243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 Prometheus</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6" name="TextBox 5"/>
            <p:cNvSpPr txBox="1"/>
            <p:nvPr/>
          </p:nvSpPr>
          <p:spPr>
            <a:xfrm>
              <a:off x="2987554" y="2233218"/>
              <a:ext cx="4320750" cy="83028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Prometheus is an open-source systems monitoring and alerting toolkit originally built at SoundCloud. Since its inception in 2012, many companies and organizations have adopted Prometheus, and the project has a very active developer and user community. It is now a standalone open source project and maintained independently of any company.</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9023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B1AA776-8BAB-50FA-84F5-114CD6BEBE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1392" y="643466"/>
            <a:ext cx="10129215"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522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677108"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Recherche</a:t>
              </a: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Schauen Sie sich folgenden Link an </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hlinkClick r:id="rId4"/>
                </a:rPr>
                <a:t>https://github.com/prometheus-operator/kube-prometheus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versuchen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SIe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zu verstehen in wie fern hier Prometheus angesetzt wird. Finden Sie zudem Beispiele fürr was Prometheus eingesetzt werden kann und für welche Fälle es besonders gut geeignet ist.</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46276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446088"/>
            <a:ext cx="4196983"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Tests mit </a:t>
            </a:r>
            <a:r>
              <a:rPr lang="de-DE" sz="2800" kern="1200" dirty="0" err="1">
                <a:solidFill>
                  <a:srgbClr val="FFFFFF"/>
                </a:solidFill>
                <a:latin typeface="Bebas Neue" charset="0"/>
                <a:ea typeface="Bebas Neue" charset="0"/>
                <a:cs typeface="Bebas Neue" charset="0"/>
              </a:rPr>
              <a:t>Selenium</a:t>
            </a:r>
            <a:r>
              <a:rPr lang="de-DE" sz="2800" kern="1200" dirty="0">
                <a:solidFill>
                  <a:srgbClr val="FFFFFF"/>
                </a:solidFill>
                <a:latin typeface="Bebas Neue" charset="0"/>
                <a:ea typeface="Bebas Neue" charset="0"/>
                <a:cs typeface="Bebas Neue" charset="0"/>
              </a:rPr>
              <a:t> in der Pipeline</a:t>
            </a:r>
          </a:p>
        </p:txBody>
      </p:sp>
      <p:sp>
        <p:nvSpPr>
          <p:cNvPr id="8" name="TextBox 7"/>
          <p:cNvSpPr txBox="1"/>
          <p:nvPr/>
        </p:nvSpPr>
        <p:spPr>
          <a:xfrm>
            <a:off x="585050" y="3969308"/>
            <a:ext cx="3465742"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333" kern="1200" dirty="0">
                <a:solidFill>
                  <a:srgbClr val="FFFFFF"/>
                </a:solidFill>
                <a:latin typeface="Open Sans" charset="0"/>
                <a:ea typeface="Open Sans" charset="0"/>
                <a:cs typeface="Open Sans" charset="0"/>
              </a:rPr>
              <a:t>Aufgabe</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15562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6"/>
            <a:ext cx="4416489" cy="1006582"/>
            <a:chOff x="1619673" y="1131590"/>
            <a:chExt cx="3312367" cy="754937"/>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Finden Sie eine Möglichkeit mit der Sie Updates und Rollbacks durchführen können</a:t>
              </a: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Möglichkeiten</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3" name="Группа 12"/>
          <p:cNvGrpSpPr/>
          <p:nvPr/>
        </p:nvGrpSpPr>
        <p:grpSpPr>
          <a:xfrm>
            <a:off x="2152792" y="3114639"/>
            <a:ext cx="4416489" cy="1006582"/>
            <a:chOff x="1614593" y="2335981"/>
            <a:chExt cx="3312367" cy="754937"/>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933" kern="1200" dirty="0">
                  <a:solidFill>
                    <a:srgbClr val="FFFFFF">
                      <a:lumMod val="50000"/>
                    </a:srgbClr>
                  </a:solidFill>
                  <a:latin typeface="Open Sans" charset="0"/>
                  <a:ea typeface="Open Sans" charset="0"/>
                  <a:cs typeface="Open Sans" charset="0"/>
                </a:rPr>
                <a:t>Entwickeln Sie ein Diagramm wie dieser Prozess aussehen würde.</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Diagramm</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Setzen Sie diesen Prozess in die Tat um in dem Sie eine neue Version der Anwendung deployen.</a:t>
              </a: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Überprüfen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69114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30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5431380" cy="83099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Klausur </a:t>
            </a:r>
          </a:p>
          <a:p>
            <a:pPr lvl="0" defTabSz="914377">
              <a:buClrTx/>
              <a:defRPr/>
            </a:pPr>
            <a:r>
              <a:rPr lang="de-DE" sz="2400" kern="1200" dirty="0">
                <a:solidFill>
                  <a:srgbClr val="383838"/>
                </a:solidFill>
                <a:latin typeface="Bebas Neue" charset="0"/>
                <a:ea typeface="Bebas Neue" charset="0"/>
                <a:cs typeface="Bebas Neue" charset="0"/>
              </a:rPr>
              <a:t>Einführung in </a:t>
            </a:r>
            <a:r>
              <a:rPr lang="de-DE" sz="2400" kern="1200" dirty="0" err="1">
                <a:solidFill>
                  <a:srgbClr val="383838"/>
                </a:solidFill>
                <a:latin typeface="Bebas Neue" charset="0"/>
                <a:ea typeface="Bebas Neue" charset="0"/>
                <a:cs typeface="Bebas Neue" charset="0"/>
              </a:rPr>
              <a:t>Continuous</a:t>
            </a:r>
            <a:r>
              <a:rPr lang="de-DE" sz="2400" kern="1200" dirty="0">
                <a:solidFill>
                  <a:srgbClr val="383838"/>
                </a:solidFill>
                <a:latin typeface="Bebas Neue" charset="0"/>
                <a:ea typeface="Bebas Neue" charset="0"/>
                <a:cs typeface="Bebas Neue" charset="0"/>
              </a:rPr>
              <a:t> </a:t>
            </a:r>
            <a:r>
              <a:rPr lang="de-DE" sz="2400" kern="1200" dirty="0" err="1">
                <a:solidFill>
                  <a:srgbClr val="383838"/>
                </a:solidFill>
                <a:latin typeface="Bebas Neue" charset="0"/>
                <a:ea typeface="Bebas Neue" charset="0"/>
                <a:cs typeface="Bebas Neue" charset="0"/>
              </a:rPr>
              <a:t>Delivery</a:t>
            </a:r>
            <a:r>
              <a:rPr lang="de-DE" sz="2400" kern="1200" dirty="0">
                <a:solidFill>
                  <a:srgbClr val="383838"/>
                </a:solidFill>
                <a:latin typeface="Bebas Neue" charset="0"/>
                <a:ea typeface="Bebas Neue" charset="0"/>
                <a:cs typeface="Bebas Neue" charset="0"/>
              </a:rPr>
              <a:t> Tag 1</a:t>
            </a:r>
          </a:p>
        </p:txBody>
      </p:sp>
      <p:sp>
        <p:nvSpPr>
          <p:cNvPr id="7" name="TextBox 6"/>
          <p:cNvSpPr txBox="1"/>
          <p:nvPr/>
        </p:nvSpPr>
        <p:spPr>
          <a:xfrm>
            <a:off x="4655840" y="2684158"/>
            <a:ext cx="5472608" cy="67159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eine kurze Wissensstand Überprüfung des heutigen Tages. Diese Klausur dient nur Ihrer eigenen Sicherheit in der Thematik. Sie ist auf ihren Wissenstand zugeschnitten und angepasst. Es ist davon auszugehen das Sie die Klausur in der genannten Zeit gerade schaffen werden. </a:t>
            </a:r>
          </a:p>
        </p:txBody>
      </p:sp>
      <p:grpSp>
        <p:nvGrpSpPr>
          <p:cNvPr id="18" name="Группа 17"/>
          <p:cNvGrpSpPr/>
          <p:nvPr/>
        </p:nvGrpSpPr>
        <p:grpSpPr>
          <a:xfrm>
            <a:off x="4847862" y="3877694"/>
            <a:ext cx="3320553" cy="1018987"/>
            <a:chOff x="3635896" y="2908270"/>
            <a:chExt cx="2490415" cy="764240"/>
          </a:xfrm>
        </p:grpSpPr>
        <p:sp>
          <p:nvSpPr>
            <p:cNvPr id="8" name="TextBox 7"/>
            <p:cNvSpPr txBox="1"/>
            <p:nvPr/>
          </p:nvSpPr>
          <p:spPr>
            <a:xfrm>
              <a:off x="3739382" y="2908270"/>
              <a:ext cx="117123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Hilfsmittel</a:t>
              </a:r>
            </a:p>
          </p:txBody>
        </p:sp>
        <p:sp>
          <p:nvSpPr>
            <p:cNvPr id="9" name="TextBox 8"/>
            <p:cNvSpPr txBox="1"/>
            <p:nvPr/>
          </p:nvSpPr>
          <p:spPr>
            <a:xfrm>
              <a:off x="3750047"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sind weder technische noch nicht technische Hilfsmittel bei der Klausur gestattet. Bitte lösen Sie die Klausur ohne auf diese Mittel zu zugreifen.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135998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Gruppenarbeit</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Klausur wurde jedem Seminarteilnehmer ausgeteilt also bitte schauen Sie auf ihren eigenen Bogen und nicht auf den Bogen ihres Nachbarn.</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112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257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224856" y="1797165"/>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2513955" y="2174654"/>
            <a:ext cx="2466655"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Arial" panose="020B0604020202020204" pitchFamily="34" charset="0"/>
                <a:cs typeface="Arial" panose="020B0604020202020204" pitchFamily="34" charset="0"/>
              </a:rPr>
              <a:t>Cöppicus</a:t>
            </a:r>
            <a:endPar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hteck 20">
            <a:extLst>
              <a:ext uri="{FF2B5EF4-FFF2-40B4-BE49-F238E27FC236}">
                <a16:creationId xmlns:a16="http://schemas.microsoft.com/office/drawing/2014/main" id="{420C86D9-FED9-4C24-8DA1-8F7E9B68586A}"/>
              </a:ext>
            </a:extLst>
          </p:cNvPr>
          <p:cNvSpPr/>
          <p:nvPr/>
        </p:nvSpPr>
        <p:spPr>
          <a:xfrm>
            <a:off x="9966821" y="4631215"/>
            <a:ext cx="2428875"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IT-Schulungen</a:t>
            </a:r>
            <a:r>
              <a:rPr kumimoji="0" lang="de-DE" sz="1200" b="1" i="0" u="none" strike="noStrike" kern="1200" cap="none" spc="0" normalizeH="0" baseline="0" noProof="0" dirty="0">
                <a:ln>
                  <a:noFill/>
                </a:ln>
                <a:solidFill>
                  <a:srgbClr val="FE991B"/>
                </a:solidFill>
                <a:effectLst/>
                <a:uLnTx/>
                <a:uFillTx/>
                <a:latin typeface="Segoe UI Light" panose="020B0502040204020203" pitchFamily="34" charset="0"/>
                <a:ea typeface="+mn-ea"/>
                <a:cs typeface="Segoe UI Light" panose="020B0502040204020203" pitchFamily="34" charset="0"/>
              </a:rPr>
              <a:t>.</a:t>
            </a: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New Elements GmbH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Thurn-und-Taxis-Straße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D -90411 Nürnberg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Fon</a:t>
            </a: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  +49 (0) 911 65 00 83 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Fax.   +49 (0) 911 65 00 83 99</a:t>
            </a: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Web. www.IT-Schulungen.com </a:t>
            </a:r>
            <a:b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b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Mail. info@it-schulungen.com</a:t>
            </a: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307897"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438819" y="-27696"/>
            <a:ext cx="8956875"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Vielen Dank für Ihre Teilnahme!</a:t>
            </a:r>
            <a:b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28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 und das Team von IT-Schulungen.com</a:t>
            </a:r>
          </a:p>
        </p:txBody>
      </p:sp>
    </p:spTree>
    <p:extLst>
      <p:ext uri="{BB962C8B-B14F-4D97-AF65-F5344CB8AC3E}">
        <p14:creationId xmlns:p14="http://schemas.microsoft.com/office/powerpoint/2010/main" val="145606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24" name="Rechteck 23">
            <a:extLst>
              <a:ext uri="{FF2B5EF4-FFF2-40B4-BE49-F238E27FC236}">
                <a16:creationId xmlns:a16="http://schemas.microsoft.com/office/drawing/2014/main" id="{12FC4DEC-B289-4B8D-B2C7-FDFC94D4BC7B}"/>
              </a:ext>
            </a:extLst>
          </p:cNvPr>
          <p:cNvSpPr/>
          <p:nvPr/>
        </p:nvSpPr>
        <p:spPr>
          <a:xfrm>
            <a:off x="-1" y="-1702"/>
            <a:ext cx="12190412" cy="685800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055697" y="137013"/>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189901" y="-77778"/>
            <a:ext cx="4125299"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Digital Open Badge</a:t>
            </a:r>
            <a:endParaRPr kumimoji="0" lang="de-DE" sz="20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hteck 18">
            <a:extLst>
              <a:ext uri="{FF2B5EF4-FFF2-40B4-BE49-F238E27FC236}">
                <a16:creationId xmlns:a16="http://schemas.microsoft.com/office/drawing/2014/main" id="{9B1C90C4-2012-4F60-B85D-F3E657715A47}"/>
              </a:ext>
            </a:extLst>
          </p:cNvPr>
          <p:cNvSpPr/>
          <p:nvPr/>
        </p:nvSpPr>
        <p:spPr>
          <a:xfrm>
            <a:off x="133428" y="1492688"/>
            <a:ext cx="5718702" cy="3004457"/>
          </a:xfrm>
          <a:prstGeom prst="rect">
            <a:avLst/>
          </a:prstGeom>
          <a:noFill/>
          <a:ln w="76200" cap="sq">
            <a:gradFill>
              <a:gsLst>
                <a:gs pos="21000">
                  <a:schemeClr val="accent1">
                    <a:lumMod val="5000"/>
                    <a:lumOff val="95000"/>
                  </a:schemeClr>
                </a:gs>
                <a:gs pos="89000">
                  <a:schemeClr val="bg1">
                    <a:alpha val="0"/>
                  </a:schemeClr>
                </a:gs>
              </a:gsLst>
              <a:lin ang="42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5745A8D6-98A7-4CF1-AD63-E60719C10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72" y="1526244"/>
            <a:ext cx="5676757" cy="2928086"/>
          </a:xfrm>
          <a:prstGeom prst="rect">
            <a:avLst/>
          </a:prstGeom>
        </p:spPr>
      </p:pic>
      <p:sp>
        <p:nvSpPr>
          <p:cNvPr id="8" name="Textfeld 7">
            <a:extLst>
              <a:ext uri="{FF2B5EF4-FFF2-40B4-BE49-F238E27FC236}">
                <a16:creationId xmlns:a16="http://schemas.microsoft.com/office/drawing/2014/main" id="{8D6E05B7-BFD9-4B9A-B2F7-D476A340AE65}"/>
              </a:ext>
            </a:extLst>
          </p:cNvPr>
          <p:cNvSpPr txBox="1"/>
          <p:nvPr/>
        </p:nvSpPr>
        <p:spPr>
          <a:xfrm>
            <a:off x="5985951" y="1072353"/>
            <a:ext cx="6231906"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Ab sofort stehen Ihre Zertifikate für Sie bereit!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 Ihrem persönlichen Bereich „Mein IT-Schulungen.com“ stehen als Nachweis für Ihren Fortbildungserfolg für Sie bereit:</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Zertifikat im PDF-Format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persönlicher „Open Badge“ (Mehr Infos zu Badges)</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Jetzt Zertifikat und Badge abholen!</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Sie noch keinen Account bei „Mein IT-Schulungen.com“ besitzen, ist eine Registrierung erforderlich. Benutzen Sie dabei unbedingt dieselbe E-Mail-Adresse, wie Sie an dieser Schulung angemeldet wurden und wählen Sie Ihr persönliches Passwort.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dies nicht möglich sein sollte, kontaktieren sie uns unter Telefon: 0911-65008-30  oder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info@it-schulungen.com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25" name="Gruppieren 24">
            <a:extLst>
              <a:ext uri="{FF2B5EF4-FFF2-40B4-BE49-F238E27FC236}">
                <a16:creationId xmlns:a16="http://schemas.microsoft.com/office/drawing/2014/main" id="{236C4540-0432-4905-818B-5259D850439F}"/>
              </a:ext>
            </a:extLst>
          </p:cNvPr>
          <p:cNvGrpSpPr/>
          <p:nvPr/>
        </p:nvGrpSpPr>
        <p:grpSpPr>
          <a:xfrm>
            <a:off x="782445" y="4978034"/>
            <a:ext cx="1634111" cy="1442479"/>
            <a:chOff x="2017194" y="635620"/>
            <a:chExt cx="2165657" cy="914401"/>
          </a:xfrm>
        </p:grpSpPr>
        <p:cxnSp>
          <p:nvCxnSpPr>
            <p:cNvPr id="27" name="Gerader Verbinder 26">
              <a:extLst>
                <a:ext uri="{FF2B5EF4-FFF2-40B4-BE49-F238E27FC236}">
                  <a16:creationId xmlns:a16="http://schemas.microsoft.com/office/drawing/2014/main" id="{2BA52510-6E94-4C6F-ABF3-B78FFBF42D51}"/>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5427FE4-0736-425D-BE7D-3AABC9964EAD}"/>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5A66CB25-DDF1-4803-A603-CEC3C6DA9F45}"/>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F7232012-2602-4718-9743-CE1C2D9ED5A5}"/>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A9FC70-803C-4298-976B-7399E7C1D459}"/>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32" name="Rechteck 31">
            <a:extLst>
              <a:ext uri="{FF2B5EF4-FFF2-40B4-BE49-F238E27FC236}">
                <a16:creationId xmlns:a16="http://schemas.microsoft.com/office/drawing/2014/main" id="{C34B43E5-DFC8-4904-B4E6-AB2BC1942F40}"/>
              </a:ext>
            </a:extLst>
          </p:cNvPr>
          <p:cNvSpPr/>
          <p:nvPr/>
        </p:nvSpPr>
        <p:spPr>
          <a:xfrm>
            <a:off x="2209706" y="5287267"/>
            <a:ext cx="2517952"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QR CODE</a:t>
            </a:r>
          </a:p>
        </p:txBody>
      </p:sp>
    </p:spTree>
    <p:extLst>
      <p:ext uri="{BB962C8B-B14F-4D97-AF65-F5344CB8AC3E}">
        <p14:creationId xmlns:p14="http://schemas.microsoft.com/office/powerpoint/2010/main" val="358628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4" y="1630615"/>
            <a:ext cx="4718744" cy="684816"/>
            <a:chOff x="755575" y="1222961"/>
            <a:chExt cx="3539058" cy="513612"/>
          </a:xfrm>
        </p:grpSpPr>
        <p:sp>
          <p:nvSpPr>
            <p:cNvPr id="243" name="Google Shape;243;p2"/>
            <p:cNvSpPr txBox="1"/>
            <p:nvPr/>
          </p:nvSpPr>
          <p:spPr>
            <a:xfrm>
              <a:off x="755575" y="1222961"/>
              <a:ext cx="2277530"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Monitoring von Cloud-Anwendungen</a:t>
              </a:r>
            </a:p>
          </p:txBody>
        </p:sp>
        <p:sp>
          <p:nvSpPr>
            <p:cNvPr id="244" name="Google Shape;244;p2"/>
            <p:cNvSpPr txBox="1"/>
            <p:nvPr/>
          </p:nvSpPr>
          <p:spPr>
            <a:xfrm>
              <a:off x="766241" y="1517216"/>
              <a:ext cx="3528392" cy="2193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Bereitstellung von Monitoring Tools von Anwendungen und CD und CI Workflows.</a:t>
              </a:r>
              <a:endParaRPr lang="de-DE" sz="867" b="0" i="0" u="none" strike="noStrike" cap="none" dirty="0">
                <a:solidFill>
                  <a:srgbClr val="7F7F7F"/>
                </a:solidFill>
                <a:latin typeface="Open Sans"/>
                <a:ea typeface="Open Sans"/>
                <a:cs typeface="Open Sans"/>
                <a:sym typeface="Open Sans"/>
              </a:endParaRPr>
            </a:p>
          </p:txBody>
        </p:sp>
      </p:grpSp>
      <p:grpSp>
        <p:nvGrpSpPr>
          <p:cNvPr id="245" name="Google Shape;245;p2"/>
          <p:cNvGrpSpPr/>
          <p:nvPr/>
        </p:nvGrpSpPr>
        <p:grpSpPr>
          <a:xfrm>
            <a:off x="950994" y="4188706"/>
            <a:ext cx="4718744" cy="684816"/>
            <a:chOff x="786135" y="2331037"/>
            <a:chExt cx="3539058" cy="513612"/>
          </a:xfrm>
        </p:grpSpPr>
        <p:sp>
          <p:nvSpPr>
            <p:cNvPr id="251" name="Google Shape;251;p2"/>
            <p:cNvSpPr txBox="1"/>
            <p:nvPr/>
          </p:nvSpPr>
          <p:spPr>
            <a:xfrm>
              <a:off x="786135" y="2331037"/>
              <a:ext cx="2695876"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b="0" i="0" u="none" strike="noStrike" cap="none" dirty="0" err="1">
                  <a:solidFill>
                    <a:srgbClr val="383838"/>
                  </a:solidFill>
                  <a:latin typeface="Bebas Neue"/>
                  <a:ea typeface="Bebas Neue"/>
                  <a:cs typeface="Bebas Neue"/>
                  <a:sym typeface="Bebas Neue"/>
                </a:rPr>
                <a:t>Rollout</a:t>
              </a:r>
              <a:r>
                <a:rPr lang="fr-FR" sz="1600" b="0" i="0" u="none" strike="noStrike" cap="none" dirty="0">
                  <a:solidFill>
                    <a:srgbClr val="383838"/>
                  </a:solidFill>
                  <a:latin typeface="Bebas Neue"/>
                  <a:ea typeface="Bebas Neue"/>
                  <a:cs typeface="Bebas Neue"/>
                  <a:sym typeface="Bebas Neue"/>
                </a:rPr>
                <a:t>/Rollback/</a:t>
              </a:r>
              <a:r>
                <a:rPr lang="fr-FR" sz="1600" b="0" i="0" u="none" strike="noStrike" cap="none" dirty="0" err="1">
                  <a:solidFill>
                    <a:srgbClr val="383838"/>
                  </a:solidFill>
                  <a:latin typeface="Bebas Neue"/>
                  <a:ea typeface="Bebas Neue"/>
                  <a:cs typeface="Bebas Neue"/>
                  <a:sym typeface="Bebas Neue"/>
                </a:rPr>
                <a:t>Teardown</a:t>
              </a:r>
              <a:r>
                <a:rPr lang="fr-FR" sz="1600" b="0" i="0" u="none" strike="noStrike" cap="none" dirty="0">
                  <a:solidFill>
                    <a:srgbClr val="383838"/>
                  </a:solidFill>
                  <a:latin typeface="Bebas Neue"/>
                  <a:ea typeface="Bebas Neue"/>
                  <a:cs typeface="Bebas Neue"/>
                  <a:sym typeface="Bebas Neue"/>
                </a:rPr>
                <a:t> in der </a:t>
              </a:r>
              <a:r>
                <a:rPr lang="fr-FR" sz="1600" b="0" i="0" u="none" strike="noStrike" cap="none" dirty="0" err="1">
                  <a:solidFill>
                    <a:srgbClr val="383838"/>
                  </a:solidFill>
                  <a:latin typeface="Bebas Neue"/>
                  <a:ea typeface="Bebas Neue"/>
                  <a:cs typeface="Bebas Neue"/>
                  <a:sym typeface="Bebas Neue"/>
                </a:rPr>
                <a:t>PRaxis</a:t>
              </a:r>
              <a:endParaRPr lang="fr-FR" sz="1600" b="0" i="0" u="none" strike="noStrike" cap="none" dirty="0">
                <a:solidFill>
                  <a:srgbClr val="383838"/>
                </a:solidFill>
                <a:latin typeface="Bebas Neue"/>
                <a:ea typeface="Bebas Neue"/>
                <a:cs typeface="Bebas Neue"/>
                <a:sym typeface="Bebas Neue"/>
              </a:endParaRPr>
            </a:p>
          </p:txBody>
        </p:sp>
        <p:sp>
          <p:nvSpPr>
            <p:cNvPr id="252" name="Google Shape;252;p2"/>
            <p:cNvSpPr txBox="1"/>
            <p:nvPr/>
          </p:nvSpPr>
          <p:spPr>
            <a:xfrm>
              <a:off x="796801" y="2625292"/>
              <a:ext cx="3528392" cy="2193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Wie kann dies in der Praxis am besten eingebaut und durchgeführt werden.</a:t>
              </a:r>
              <a:endParaRPr lang="de-DE" sz="867" b="0" i="0" u="none" strike="noStrike" cap="none" dirty="0">
                <a:solidFill>
                  <a:srgbClr val="7F7F7F"/>
                </a:solidFill>
                <a:latin typeface="Open Sans"/>
                <a:ea typeface="Open Sans"/>
                <a:cs typeface="Open Sans"/>
                <a:sym typeface="Open Sans"/>
              </a:endParaRP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3027481"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Update, Rollout, Rollback von Anwendungen</a:t>
              </a:r>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Wie wird das Updaten, sowie das Zurückrollen von Anwendungen eingebaut und aufgefasst.</a:t>
              </a:r>
              <a:endParaRPr lang="de-DE" sz="867" b="0" i="0" u="none" strike="noStrike" cap="none" dirty="0">
                <a:solidFill>
                  <a:srgbClr val="7F7F7F"/>
                </a:solidFill>
                <a:latin typeface="Open Sans"/>
                <a:ea typeface="Open Sans"/>
                <a:cs typeface="Open Sans"/>
                <a:sym typeface="Open Sans"/>
              </a:endParaRP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spTree>
    <p:extLst>
      <p:ext uri="{BB962C8B-B14F-4D97-AF65-F5344CB8AC3E}">
        <p14:creationId xmlns:p14="http://schemas.microsoft.com/office/powerpoint/2010/main" val="307739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2865565"/>
            <a:ext cx="4464125" cy="1650155"/>
            <a:chOff x="544513" y="1109232"/>
            <a:chExt cx="4464125" cy="1650155"/>
          </a:xfrm>
        </p:grpSpPr>
        <p:sp>
          <p:nvSpPr>
            <p:cNvPr id="9" name="Rechteck 8">
              <a:extLst>
                <a:ext uri="{FF2B5EF4-FFF2-40B4-BE49-F238E27FC236}">
                  <a16:creationId xmlns:a16="http://schemas.microsoft.com/office/drawing/2014/main" id="{151C7BAD-C866-45EE-A5A5-4445B8333253}"/>
                </a:ext>
              </a:extLst>
            </p:cNvPr>
            <p:cNvSpPr/>
            <p:nvPr/>
          </p:nvSpPr>
          <p:spPr>
            <a:xfrm>
              <a:off x="544513" y="1109232"/>
              <a:ext cx="446412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AUFWIEDERSEHEN</a:t>
              </a:r>
            </a:p>
          </p:txBody>
        </p:sp>
        <p:sp>
          <p:nvSpPr>
            <p:cNvPr id="10" name="Rechteck 9">
              <a:extLst>
                <a:ext uri="{FF2B5EF4-FFF2-40B4-BE49-F238E27FC236}">
                  <a16:creationId xmlns:a16="http://schemas.microsoft.com/office/drawing/2014/main" id="{04CFB583-4AE4-471D-AA25-E850702DFF18}"/>
                </a:ext>
              </a:extLst>
            </p:cNvPr>
            <p:cNvSpPr/>
            <p:nvPr/>
          </p:nvSpPr>
          <p:spPr>
            <a:xfrm>
              <a:off x="544513" y="2023631"/>
              <a:ext cx="2388109"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BIS BALD</a:t>
              </a:r>
            </a:p>
          </p:txBody>
        </p:sp>
      </p:grpSp>
    </p:spTree>
    <p:extLst>
      <p:ext uri="{BB962C8B-B14F-4D97-AF65-F5344CB8AC3E}">
        <p14:creationId xmlns:p14="http://schemas.microsoft.com/office/powerpoint/2010/main" val="1003822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7" name="Google Shape;277;p3"/>
          <p:cNvGrpSpPr/>
          <p:nvPr/>
        </p:nvGrpSpPr>
        <p:grpSpPr>
          <a:xfrm>
            <a:off x="7097151" y="1630613"/>
            <a:ext cx="4704523" cy="943258"/>
            <a:chOff x="5322863" y="1222961"/>
            <a:chExt cx="3528392" cy="707444"/>
          </a:xfrm>
        </p:grpSpPr>
        <p:sp>
          <p:nvSpPr>
            <p:cNvPr id="279" name="Google Shape;279;p3"/>
            <p:cNvSpPr txBox="1"/>
            <p:nvPr/>
          </p:nvSpPr>
          <p:spPr>
            <a:xfrm>
              <a:off x="5322863" y="1222961"/>
              <a:ext cx="3292905" cy="25388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rPr>
                <a:t>Monitoring</a:t>
              </a:r>
            </a:p>
          </p:txBody>
        </p:sp>
        <p:sp>
          <p:nvSpPr>
            <p:cNvPr id="280" name="Google Shape;280;p3"/>
            <p:cNvSpPr txBox="1"/>
            <p:nvPr/>
          </p:nvSpPr>
          <p:spPr>
            <a:xfrm>
              <a:off x="5322863" y="1560910"/>
              <a:ext cx="3528392" cy="36949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Weitere Monitoring Tools und Fähigkeiten die für Anwendungen unbedingt benötigt sind.</a:t>
              </a:r>
            </a:p>
          </p:txBody>
        </p:sp>
      </p:grpSp>
      <p:grpSp>
        <p:nvGrpSpPr>
          <p:cNvPr id="281" name="Google Shape;281;p3"/>
          <p:cNvGrpSpPr/>
          <p:nvPr/>
        </p:nvGrpSpPr>
        <p:grpSpPr>
          <a:xfrm>
            <a:off x="7137900" y="3049795"/>
            <a:ext cx="4718742" cy="743072"/>
            <a:chOff x="5353424" y="2287345"/>
            <a:chExt cx="3539056" cy="557304"/>
          </a:xfrm>
        </p:grpSpPr>
        <p:sp>
          <p:nvSpPr>
            <p:cNvPr id="287" name="Google Shape;287;p3"/>
            <p:cNvSpPr txBox="1"/>
            <p:nvPr/>
          </p:nvSpPr>
          <p:spPr>
            <a:xfrm>
              <a:off x="5353424" y="2287345"/>
              <a:ext cx="3402950"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Klausur</a:t>
              </a:r>
              <a:endParaRPr kumimoji="0" lang="en-GB" sz="1600" b="0" i="0" u="none" strike="noStrike" kern="0" cap="none" spc="0" normalizeH="0" baseline="0" noProof="0" dirty="0">
                <a:ln>
                  <a:noFill/>
                </a:ln>
                <a:solidFill>
                  <a:srgbClr val="383838"/>
                </a:solidFill>
                <a:effectLst/>
                <a:uLnTx/>
                <a:uFillTx/>
                <a:latin typeface="Bebas Neue"/>
                <a:ea typeface="Bebas Neue"/>
                <a:cs typeface="Bebas Neue"/>
                <a:sym typeface="Bebas Neue"/>
              </a:endParaRPr>
            </a:p>
          </p:txBody>
        </p:sp>
        <p:sp>
          <p:nvSpPr>
            <p:cNvPr id="288" name="Google Shape;288;p3"/>
            <p:cNvSpPr txBox="1"/>
            <p:nvPr/>
          </p:nvSpPr>
          <p:spPr>
            <a:xfrm>
              <a:off x="5364088" y="2625292"/>
              <a:ext cx="3528392" cy="2193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dirty="0">
                  <a:ln>
                    <a:noFill/>
                  </a:ln>
                  <a:solidFill>
                    <a:srgbClr val="7F7F7F"/>
                  </a:solidFill>
                  <a:effectLst/>
                  <a:uLnTx/>
                  <a:uFillTx/>
                  <a:latin typeface="Open Sans"/>
                  <a:ea typeface="Open Sans"/>
                  <a:cs typeface="Open Sans"/>
                  <a:sym typeface="Open Sans"/>
                </a:rPr>
                <a:t>Klausur des Tages sowie Besprechung von dieser.</a:t>
              </a: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6B73A"/>
                  </a:solidFill>
                  <a:effectLst/>
                  <a:uLnTx/>
                  <a:uFillTx/>
                  <a:latin typeface="Bebas Neue"/>
                  <a:ea typeface="Bebas Neue"/>
                  <a:cs typeface="Bebas Neue"/>
                  <a:sym typeface="Bebas Neue"/>
                </a:rPr>
                <a:t>6</a:t>
              </a:r>
              <a:endParaRPr kumimoji="0" sz="1600" b="0" i="0" u="none" strike="noStrike" kern="0" cap="none" spc="0" normalizeH="0" baseline="0" noProof="0" dirty="0">
                <a:ln>
                  <a:noFill/>
                </a:ln>
                <a:solidFill>
                  <a:srgbClr val="F6B73A"/>
                </a:solidFill>
                <a:effectLst/>
                <a:uLnTx/>
                <a:uFillTx/>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4F321583-7B06-5F28-B8C7-A761584FED77}"/>
              </a:ext>
            </a:extLst>
          </p:cNvPr>
          <p:cNvPicPr>
            <a:picLocks noGrp="1" noChangeAspect="1"/>
          </p:cNvPicPr>
          <p:nvPr>
            <p:ph type="pic" idx="2"/>
          </p:nvPr>
        </p:nvPicPr>
        <p:blipFill rotWithShape="1">
          <a:blip r:embed="rId3"/>
          <a:srcRect l="16236" t="-13263" r="15261" b="-12615"/>
          <a:stretch/>
        </p:blipFill>
        <p:spPr>
          <a:xfrm>
            <a:off x="0" y="0"/>
            <a:ext cx="6096000" cy="6858000"/>
          </a:xfrm>
          <a:prstGeom prst="rect">
            <a:avLst/>
          </a:prstGeom>
          <a:solidFill>
            <a:schemeClr val="bg1"/>
          </a:solidFill>
          <a:ln>
            <a:noFill/>
          </a:ln>
        </p:spPr>
      </p:pic>
    </p:spTree>
    <p:extLst>
      <p:ext uri="{BB962C8B-B14F-4D97-AF65-F5344CB8AC3E}">
        <p14:creationId xmlns:p14="http://schemas.microsoft.com/office/powerpoint/2010/main" val="339405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1383712"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Rückblick</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333" kern="1200" dirty="0">
                <a:solidFill>
                  <a:srgbClr val="FFFFFF">
                    <a:lumMod val="50000"/>
                  </a:srgbClr>
                </a:solidFill>
                <a:latin typeface="Open Sans" charset="0"/>
                <a:ea typeface="Open Sans" charset="0"/>
                <a:cs typeface="Open Sans" charset="0"/>
              </a:rPr>
              <a:t>Auf den letzten Tag</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5AA46921-F5DF-8D87-9160-5977B63436EB}"/>
              </a:ext>
            </a:extLst>
          </p:cNvPr>
          <p:cNvPicPr>
            <a:picLocks noGrp="1" noChangeAspect="1"/>
          </p:cNvPicPr>
          <p:nvPr>
            <p:ph type="pic" sz="quarter" idx="10"/>
          </p:nvPr>
        </p:nvPicPr>
        <p:blipFill rotWithShape="1">
          <a:blip r:embed="rId3"/>
          <a:srcRect l="6363" t="-5326" r="4077" b="-5326"/>
          <a:stretch/>
        </p:blipFill>
        <p:spPr>
          <a:xfrm>
            <a:off x="4702286" y="0"/>
            <a:ext cx="7489716" cy="6858000"/>
          </a:xfrm>
          <a:solidFill>
            <a:schemeClr val="bg1"/>
          </a:solidFill>
        </p:spPr>
      </p:pic>
    </p:spTree>
    <p:extLst>
      <p:ext uri="{BB962C8B-B14F-4D97-AF65-F5344CB8AC3E}">
        <p14:creationId xmlns:p14="http://schemas.microsoft.com/office/powerpoint/2010/main" val="13856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618298" cy="523220"/>
          </a:xfrm>
          <a:prstGeom prst="rect">
            <a:avLst/>
          </a:prstGeom>
          <a:noFill/>
        </p:spPr>
        <p:txBody>
          <a:bodyPr wrap="none" rtlCol="0">
            <a:spAutoFit/>
          </a:bodyPr>
          <a:lstStyle/>
          <a:p>
            <a:pPr lvl="0" defTabSz="914377">
              <a:buClrTx/>
              <a:defRPr/>
            </a:pPr>
            <a:r>
              <a:rPr lang="de-DE" sz="2800" kern="1200" dirty="0">
                <a:latin typeface="Bebas Neue" charset="0"/>
                <a:ea typeface="Bebas Neue" charset="0"/>
                <a:cs typeface="Bebas Neue" charset="0"/>
              </a:rPr>
              <a:t>Infrastructure </a:t>
            </a:r>
            <a:r>
              <a:rPr lang="de-DE" sz="2800" kern="1200" dirty="0" err="1">
                <a:latin typeface="Bebas Neue" charset="0"/>
                <a:ea typeface="Bebas Neue" charset="0"/>
                <a:cs typeface="Bebas Neue" charset="0"/>
              </a:rPr>
              <a:t>as</a:t>
            </a:r>
            <a:r>
              <a:rPr lang="de-DE" sz="2800" kern="1200" dirty="0">
                <a:latin typeface="Bebas Neue" charset="0"/>
                <a:ea typeface="Bebas Neue" charset="0"/>
                <a:cs typeface="Bebas Neue" charset="0"/>
              </a:rPr>
              <a:t> Code (</a:t>
            </a:r>
            <a:r>
              <a:rPr lang="de-DE" sz="2800" kern="1200" dirty="0" err="1">
                <a:latin typeface="Bebas Neue" charset="0"/>
                <a:ea typeface="Bebas Neue" charset="0"/>
                <a:cs typeface="Bebas Neue" charset="0"/>
              </a:rPr>
              <a:t>IaC</a:t>
            </a:r>
            <a:r>
              <a:rPr lang="de-DE" sz="2800" kern="1200" dirty="0">
                <a:latin typeface="Bebas Neue" charset="0"/>
                <a:ea typeface="Bebas Neue" charset="0"/>
                <a:cs typeface="Bebas Neue" charset="0"/>
              </a:rPr>
              <a:t>)</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333" kern="1200" dirty="0">
                <a:solidFill>
                  <a:srgbClr val="FFFFFF">
                    <a:lumMod val="50000"/>
                  </a:srgbClr>
                </a:solidFill>
                <a:latin typeface="Open Sans" charset="0"/>
                <a:ea typeface="Open Sans" charset="0"/>
                <a:cs typeface="Open Sans" charset="0"/>
              </a:rPr>
              <a:t>Konzepte und Design</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5AA46921-F5DF-8D87-9160-5977B63436EB}"/>
              </a:ext>
            </a:extLst>
          </p:cNvPr>
          <p:cNvPicPr>
            <a:picLocks noGrp="1" noChangeAspect="1"/>
          </p:cNvPicPr>
          <p:nvPr>
            <p:ph type="pic" sz="quarter" idx="10"/>
          </p:nvPr>
        </p:nvPicPr>
        <p:blipFill rotWithShape="1">
          <a:blip r:embed="rId3"/>
          <a:srcRect l="6363" t="-5326" r="4077" b="-5326"/>
          <a:stretch/>
        </p:blipFill>
        <p:spPr>
          <a:xfrm>
            <a:off x="4702286" y="0"/>
            <a:ext cx="7489716" cy="6858000"/>
          </a:xfrm>
          <a:solidFill>
            <a:schemeClr val="bg1"/>
          </a:solidFill>
        </p:spPr>
      </p:pic>
    </p:spTree>
    <p:extLst>
      <p:ext uri="{BB962C8B-B14F-4D97-AF65-F5344CB8AC3E}">
        <p14:creationId xmlns:p14="http://schemas.microsoft.com/office/powerpoint/2010/main" val="118465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descr="Ein Bild, das Elektronik enthält.&#10;&#10;Automatisch generierte Beschreibung">
            <a:extLst>
              <a:ext uri="{FF2B5EF4-FFF2-40B4-BE49-F238E27FC236}">
                <a16:creationId xmlns:a16="http://schemas.microsoft.com/office/drawing/2014/main" id="{DBC993E3-40EE-1AE5-3B0C-07D952295AFA}"/>
              </a:ext>
            </a:extLst>
          </p:cNvPr>
          <p:cNvPicPr>
            <a:picLocks noGrp="1" noChangeAspect="1"/>
          </p:cNvPicPr>
          <p:nvPr>
            <p:ph type="pic" sz="quarter" idx="10"/>
          </p:nvPr>
        </p:nvPicPr>
        <p:blipFill rotWithShape="1">
          <a:blip r:embed="rId2"/>
          <a:srcRect l="943" r="32951"/>
          <a:stretch/>
        </p:blipFill>
        <p:spPr>
          <a:xfrm>
            <a:off x="0" y="0"/>
            <a:ext cx="8040688" cy="6858000"/>
          </a:xfrm>
        </p:spPr>
      </p:pic>
      <p:sp>
        <p:nvSpPr>
          <p:cNvPr id="16" name="TextBox 15"/>
          <p:cNvSpPr txBox="1"/>
          <p:nvPr/>
        </p:nvSpPr>
        <p:spPr>
          <a:xfrm>
            <a:off x="8330387" y="2115335"/>
            <a:ext cx="1090363"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Definition</a:t>
            </a:r>
          </a:p>
        </p:txBody>
      </p:sp>
      <p:sp>
        <p:nvSpPr>
          <p:cNvPr id="17" name="TextBox 16"/>
          <p:cNvSpPr txBox="1"/>
          <p:nvPr/>
        </p:nvSpPr>
        <p:spPr>
          <a:xfrm>
            <a:off x="8330388" y="2691399"/>
            <a:ext cx="3718275" cy="2555828"/>
          </a:xfrm>
          <a:prstGeom prst="rect">
            <a:avLst/>
          </a:prstGeom>
          <a:noFill/>
        </p:spPr>
        <p:txBody>
          <a:bodyPr wrap="square" rtlCol="0">
            <a:spAutoFit/>
          </a:bodyPr>
          <a:lstStyle/>
          <a:p>
            <a:pPr lvl="0" defTabSz="914377">
              <a:lnSpc>
                <a:spcPct val="150000"/>
              </a:lnSpc>
              <a:buClrTx/>
            </a:pPr>
            <a:r>
              <a:rPr lang="en-GB" sz="1200" kern="1200" dirty="0">
                <a:solidFill>
                  <a:srgbClr val="FFFFFF">
                    <a:lumMod val="50000"/>
                  </a:srgbClr>
                </a:solidFill>
                <a:latin typeface="Open Sans" charset="0"/>
                <a:ea typeface="Open Sans" charset="0"/>
                <a:cs typeface="Open Sans" charset="0"/>
              </a:rPr>
              <a:t>“Infrastructure as Code (</a:t>
            </a:r>
            <a:r>
              <a:rPr lang="en-GB" sz="1200" kern="1200" dirty="0" err="1">
                <a:solidFill>
                  <a:srgbClr val="FFFFFF">
                    <a:lumMod val="50000"/>
                  </a:srgbClr>
                </a:solidFill>
                <a:latin typeface="Open Sans" charset="0"/>
                <a:ea typeface="Open Sans" charset="0"/>
                <a:cs typeface="Open Sans" charset="0"/>
              </a:rPr>
              <a:t>IaC</a:t>
            </a:r>
            <a:r>
              <a:rPr lang="en-GB" sz="1200" kern="1200" dirty="0">
                <a:solidFill>
                  <a:srgbClr val="FFFFFF">
                    <a:lumMod val="50000"/>
                  </a:srgbClr>
                </a:solidFill>
                <a:latin typeface="Open Sans" charset="0"/>
                <a:ea typeface="Open Sans" charset="0"/>
                <a:cs typeface="Open Sans" charset="0"/>
              </a:rPr>
              <a:t>) is the managing and provisioning of infrastructure through code instead of through manual processes. With </a:t>
            </a:r>
            <a:r>
              <a:rPr lang="en-GB" sz="1200" kern="1200" dirty="0" err="1">
                <a:solidFill>
                  <a:srgbClr val="FFFFFF">
                    <a:lumMod val="50000"/>
                  </a:srgbClr>
                </a:solidFill>
                <a:latin typeface="Open Sans" charset="0"/>
                <a:ea typeface="Open Sans" charset="0"/>
                <a:cs typeface="Open Sans" charset="0"/>
              </a:rPr>
              <a:t>IaC</a:t>
            </a:r>
            <a:r>
              <a:rPr lang="en-GB" sz="1200" kern="1200" dirty="0">
                <a:solidFill>
                  <a:srgbClr val="FFFFFF">
                    <a:lumMod val="50000"/>
                  </a:srgbClr>
                </a:solidFill>
                <a:latin typeface="Open Sans" charset="0"/>
                <a:ea typeface="Open Sans" charset="0"/>
                <a:cs typeface="Open Sans" charset="0"/>
              </a:rPr>
              <a:t>, configuration files are created that contain your infrastructure specifications, which makes it easier to edit and distribute configurations.”</a:t>
            </a:r>
          </a:p>
          <a:p>
            <a:pPr lvl="0" defTabSz="914377">
              <a:lnSpc>
                <a:spcPct val="150000"/>
              </a:lnSpc>
              <a:buClrTx/>
            </a:pPr>
            <a:endParaRPr kumimoji="0" lang="en-GB" sz="12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lvl="0" defTabSz="914377">
              <a:lnSpc>
                <a:spcPct val="150000"/>
              </a:lnSpc>
              <a:buClrTx/>
            </a:pPr>
            <a:r>
              <a:rPr lang="de-DE" sz="1200" kern="1200" dirty="0">
                <a:solidFill>
                  <a:srgbClr val="FFFFFF">
                    <a:lumMod val="50000"/>
                  </a:srgbClr>
                </a:solidFill>
                <a:latin typeface="Open Sans" charset="0"/>
                <a:ea typeface="Open Sans" charset="0"/>
                <a:cs typeface="Open Sans" charset="0"/>
              </a:rPr>
              <a:t>Bedeutet das die Infrastruktur als Konfiguration und automatische Prozesse ausgeliefert wird.</a:t>
            </a:r>
            <a:endParaRPr kumimoji="0" lang="de-DE" sz="1200"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8" name="Группа 17"/>
          <p:cNvGrpSpPr/>
          <p:nvPr/>
        </p:nvGrpSpPr>
        <p:grpSpPr>
          <a:xfrm>
            <a:off x="11319310" y="339465"/>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0" name="TextBox 19"/>
            <p:cNvSpPr txBox="1"/>
            <p:nvPr/>
          </p:nvSpPr>
          <p:spPr>
            <a:xfrm>
              <a:off x="8615768"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71096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theme/theme1.xml><?xml version="1.0" encoding="utf-8"?>
<a:theme xmlns:a="http://schemas.openxmlformats.org/drawingml/2006/main" name="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1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1565</Words>
  <Application>Microsoft Office PowerPoint</Application>
  <PresentationFormat>Breitbild</PresentationFormat>
  <Paragraphs>262</Paragraphs>
  <Slides>50</Slides>
  <Notes>30</Notes>
  <HiddenSlides>0</HiddenSlides>
  <MMClips>0</MMClips>
  <ScaleCrop>false</ScaleCrop>
  <HeadingPairs>
    <vt:vector size="6" baseType="variant">
      <vt:variant>
        <vt:lpstr>Verwendete Schriftarten</vt:lpstr>
      </vt:variant>
      <vt:variant>
        <vt:i4>8</vt:i4>
      </vt:variant>
      <vt:variant>
        <vt:lpstr>Design</vt:lpstr>
      </vt:variant>
      <vt:variant>
        <vt:i4>5</vt:i4>
      </vt:variant>
      <vt:variant>
        <vt:lpstr>Folientitel</vt:lpstr>
      </vt:variant>
      <vt:variant>
        <vt:i4>50</vt:i4>
      </vt:variant>
    </vt:vector>
  </HeadingPairs>
  <TitlesOfParts>
    <vt:vector size="63" baseType="lpstr">
      <vt:lpstr>Segoe UI Light</vt:lpstr>
      <vt:lpstr>Arial</vt:lpstr>
      <vt:lpstr>Bebas Neue</vt:lpstr>
      <vt:lpstr>Segoe UI</vt:lpstr>
      <vt:lpstr>Calibri</vt:lpstr>
      <vt:lpstr>Calibri Light</vt:lpstr>
      <vt:lpstr>Open Sans</vt:lpstr>
      <vt:lpstr>encode sans</vt:lpstr>
      <vt:lpstr>Office Theme</vt:lpstr>
      <vt:lpstr>Office</vt:lpstr>
      <vt:lpstr>2_Office Theme</vt:lpstr>
      <vt:lpstr>1_Office Theme</vt:lpstr>
      <vt:lpstr>3_Office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Ben Cöppicus</dc:creator>
  <cp:lastModifiedBy>Ben Cöppicus</cp:lastModifiedBy>
  <cp:revision>143</cp:revision>
  <dcterms:created xsi:type="dcterms:W3CDTF">2022-04-30T15:55:12Z</dcterms:created>
  <dcterms:modified xsi:type="dcterms:W3CDTF">2022-12-14T14:40:49Z</dcterms:modified>
</cp:coreProperties>
</file>